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0" r:id="rId5"/>
    <p:sldId id="265" r:id="rId6"/>
    <p:sldId id="264" r:id="rId7"/>
    <p:sldId id="262" r:id="rId8"/>
    <p:sldId id="261" r:id="rId9"/>
    <p:sldId id="257" r:id="rId10"/>
    <p:sldId id="263"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3EAE15-21E9-4D2E-96D6-43BA301658CD}" type="datetimeFigureOut">
              <a:rPr lang="es-ES" smtClean="0"/>
              <a:t>24/02/2014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222C21-BD2D-44CC-9F1A-983D2EA6D130}"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AF227B-4246-4821-8C7D-29E23CDBF4AD}" type="datetimeFigureOut">
              <a:rPr lang="es-ES" smtClean="0"/>
              <a:t>24/02/2014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3B43681-A608-466A-B79F-BB7E0F21702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F227B-4246-4821-8C7D-29E23CDBF4AD}" type="datetimeFigureOut">
              <a:rPr lang="es-ES" smtClean="0"/>
              <a:t>24/02/2014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43681-A608-466A-B79F-BB7E0F21702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60648"/>
            <a:ext cx="7772400" cy="1470025"/>
          </a:xfrm>
        </p:spPr>
        <p:txBody>
          <a:bodyPr>
            <a:normAutofit/>
          </a:bodyPr>
          <a:lstStyle/>
          <a:p>
            <a:r>
              <a:rPr lang="es-ES" sz="2800" b="1" dirty="0" smtClean="0">
                <a:solidFill>
                  <a:schemeClr val="accent1"/>
                </a:solidFill>
                <a:latin typeface="Kristen ITC" pitchFamily="66" charset="0"/>
              </a:rPr>
              <a:t>PROMOVIENDO LOS VALORES</a:t>
            </a:r>
            <a:endParaRPr lang="es-ES" sz="2800" b="1" dirty="0">
              <a:solidFill>
                <a:schemeClr val="accent1"/>
              </a:solidFill>
              <a:latin typeface="Kristen ITC" pitchFamily="66" charset="0"/>
            </a:endParaRPr>
          </a:p>
        </p:txBody>
      </p:sp>
      <p:sp>
        <p:nvSpPr>
          <p:cNvPr id="3" name="2 Subtítulo"/>
          <p:cNvSpPr>
            <a:spLocks noGrp="1"/>
          </p:cNvSpPr>
          <p:nvPr>
            <p:ph type="subTitle" idx="1"/>
          </p:nvPr>
        </p:nvSpPr>
        <p:spPr>
          <a:xfrm>
            <a:off x="2339752" y="1268760"/>
            <a:ext cx="6400800" cy="3600400"/>
          </a:xfrm>
        </p:spPr>
        <p:txBody>
          <a:bodyPr>
            <a:normAutofit lnSpcReduction="10000"/>
          </a:bodyPr>
          <a:lstStyle/>
          <a:p>
            <a:r>
              <a:rPr lang="es-ES" dirty="0" smtClean="0"/>
              <a:t>Les presentamos a continuación unas actividades que hemos planificado para que desde sus casas nuestros alumnos se fortalezcan en su </a:t>
            </a:r>
            <a:r>
              <a:rPr lang="es-ES" dirty="0"/>
              <a:t>á</a:t>
            </a:r>
            <a:r>
              <a:rPr lang="es-ES" dirty="0" smtClean="0"/>
              <a:t>rea del ser y el convivir.</a:t>
            </a:r>
          </a:p>
          <a:p>
            <a:r>
              <a:rPr lang="es-ES" dirty="0" smtClean="0"/>
              <a:t>Nos hemos apoyado en los cuentos de </a:t>
            </a:r>
            <a:r>
              <a:rPr lang="es-ES_tradnl" b="1" dirty="0" smtClean="0">
                <a:latin typeface="Calibri" pitchFamily="34" charset="0"/>
              </a:rPr>
              <a:t>Pedro Pablo Sacristán</a:t>
            </a:r>
            <a:endParaRPr lang="es-ES" dirty="0" smtClean="0"/>
          </a:p>
          <a:p>
            <a:endParaRPr lang="es-ES" dirty="0"/>
          </a:p>
        </p:txBody>
      </p:sp>
      <p:sp>
        <p:nvSpPr>
          <p:cNvPr id="4" name="Rectangle 1"/>
          <p:cNvSpPr>
            <a:spLocks noChangeArrowheads="1"/>
          </p:cNvSpPr>
          <p:nvPr/>
        </p:nvSpPr>
        <p:spPr bwMode="auto">
          <a:xfrm>
            <a:off x="907572" y="4099982"/>
            <a:ext cx="7624868" cy="2354515"/>
          </a:xfrm>
          <a:prstGeom prst="rect">
            <a:avLst/>
          </a:prstGeom>
          <a:noFill/>
          <a:ln w="9525">
            <a:noFill/>
            <a:miter lim="800000"/>
            <a:headEnd/>
            <a:tailEnd/>
          </a:ln>
          <a:effectLst/>
        </p:spPr>
        <p:txBody>
          <a:bodyPr wrap="square" lIns="0" tIns="0" rIns="0" bIns="-76176" anchor="ctr">
            <a:spAutoFit/>
          </a:bodyPr>
          <a:lstStyle/>
          <a:p>
            <a:pPr algn="ctr" eaLnBrk="0" hangingPunct="0">
              <a:defRPr/>
            </a:pPr>
            <a:endParaRPr lang="es-CR" sz="1400" dirty="0">
              <a:latin typeface="Cuckoo" pitchFamily="2" charset="0"/>
            </a:endParaRPr>
          </a:p>
          <a:p>
            <a:pPr algn="ctr" eaLnBrk="0" hangingPunct="0">
              <a:defRPr/>
            </a:pPr>
            <a:endParaRPr lang="es-CR" sz="1400" dirty="0">
              <a:latin typeface="Cuckoo" pitchFamily="2" charset="0"/>
            </a:endParaRPr>
          </a:p>
          <a:p>
            <a:pPr algn="ctr" eaLnBrk="0" hangingPunct="0">
              <a:defRPr/>
            </a:pPr>
            <a:endParaRPr lang="es-ES_tradnl" sz="1600" dirty="0">
              <a:latin typeface="Cuckoo" pitchFamily="2" charset="0"/>
            </a:endParaRPr>
          </a:p>
          <a:p>
            <a:pPr algn="ctr" eaLnBrk="0" hangingPunct="0">
              <a:defRPr/>
            </a:pPr>
            <a:endParaRPr lang="es-CR" sz="1600" dirty="0">
              <a:latin typeface="Cuckoo" pitchFamily="2" charset="0"/>
            </a:endParaRPr>
          </a:p>
          <a:p>
            <a:pPr algn="ctr" eaLnBrk="0" hangingPunct="0">
              <a:defRPr/>
            </a:pPr>
            <a:r>
              <a:rPr lang="es-CR" sz="1400" b="1" dirty="0">
                <a:ln w="10541" cmpd="sng">
                  <a:solidFill>
                    <a:schemeClr val="tx1"/>
                  </a:solidFill>
                  <a:prstDash val="solid"/>
                </a:ln>
                <a:gradFill>
                  <a:gsLst>
                    <a:gs pos="0">
                      <a:srgbClr val="FF3399"/>
                    </a:gs>
                    <a:gs pos="25000">
                      <a:srgbClr val="FF6633"/>
                    </a:gs>
                    <a:gs pos="50000">
                      <a:srgbClr val="FFFF00"/>
                    </a:gs>
                    <a:gs pos="75000">
                      <a:srgbClr val="01A78F"/>
                    </a:gs>
                    <a:gs pos="100000">
                      <a:srgbClr val="3366FF"/>
                    </a:gs>
                  </a:gsLst>
                  <a:lin ang="7200000" scaled="0"/>
                </a:gradFill>
                <a:effectLst>
                  <a:outerShdw blurRad="50800" dist="38100" dir="10800000" algn="r" rotWithShape="0">
                    <a:prstClr val="black">
                      <a:alpha val="40000"/>
                    </a:prstClr>
                  </a:outerShdw>
                  <a:reflection blurRad="6350" stA="60000" endA="900" endPos="60000" dist="29997" dir="5400000" sy="-100000" algn="bl" rotWithShape="0"/>
                </a:effectLst>
                <a:latin typeface="Maiandra GD" pitchFamily="34" charset="0"/>
              </a:rPr>
              <a:t>Cuentos clasificados por valores</a:t>
            </a:r>
          </a:p>
          <a:p>
            <a:pPr algn="ctr" eaLnBrk="0" hangingPunct="0">
              <a:defRPr/>
            </a:pPr>
            <a:endParaRPr lang="es-CR" sz="1400" b="1" dirty="0"/>
          </a:p>
          <a:p>
            <a:pPr algn="ctr" eaLnBrk="0" hangingPunct="0">
              <a:defRPr/>
            </a:pPr>
            <a:r>
              <a:rPr lang="es-CR" sz="1400" b="1" dirty="0">
                <a:solidFill>
                  <a:srgbClr val="00B050"/>
                </a:solidFill>
                <a:latin typeface="Denmark" pitchFamily="2" charset="0"/>
              </a:rPr>
              <a:t>alegría</a:t>
            </a:r>
            <a:r>
              <a:rPr lang="es-CR" sz="1400" dirty="0">
                <a:solidFill>
                  <a:srgbClr val="00B050"/>
                </a:solidFill>
                <a:latin typeface="+mn-lt"/>
              </a:rPr>
              <a:t> </a:t>
            </a:r>
            <a:r>
              <a:rPr lang="es-CR" sz="1400" dirty="0">
                <a:latin typeface="+mn-lt"/>
              </a:rPr>
              <a:t>  </a:t>
            </a:r>
            <a:r>
              <a:rPr lang="es-CR" sz="1400" b="1" dirty="0">
                <a:solidFill>
                  <a:schemeClr val="accent6">
                    <a:lumMod val="75000"/>
                  </a:schemeClr>
                </a:solidFill>
                <a:latin typeface="Signboard" pitchFamily="2" charset="0"/>
              </a:rPr>
              <a:t>amabilidad</a:t>
            </a:r>
            <a:r>
              <a:rPr lang="es-CR" sz="1400" dirty="0">
                <a:latin typeface="+mn-lt"/>
              </a:rPr>
              <a:t>  </a:t>
            </a:r>
            <a:r>
              <a:rPr lang="es-CR" sz="1400" b="1" dirty="0">
                <a:solidFill>
                  <a:srgbClr val="00B0F0"/>
                </a:solidFill>
                <a:latin typeface="+mn-lt"/>
              </a:rPr>
              <a:t>amistad</a:t>
            </a:r>
            <a:r>
              <a:rPr lang="es-CR" sz="1400" dirty="0">
                <a:latin typeface="+mn-lt"/>
              </a:rPr>
              <a:t>  </a:t>
            </a:r>
            <a:r>
              <a:rPr lang="es-CR" sz="1400" b="1" dirty="0">
                <a:solidFill>
                  <a:srgbClr val="7030A0"/>
                </a:solidFill>
                <a:latin typeface="Incised901 Bd BT" pitchFamily="34" charset="0"/>
              </a:rPr>
              <a:t>amor</a:t>
            </a:r>
            <a:r>
              <a:rPr lang="es-CR" sz="1400" b="1" dirty="0">
                <a:latin typeface="+mn-lt"/>
              </a:rPr>
              <a:t> </a:t>
            </a:r>
            <a:r>
              <a:rPr lang="es-CR" sz="1400" dirty="0">
                <a:latin typeface="+mn-lt"/>
              </a:rPr>
              <a:t> </a:t>
            </a:r>
            <a:r>
              <a:rPr lang="es-CR" sz="1400" b="1" dirty="0">
                <a:solidFill>
                  <a:srgbClr val="FFCC00"/>
                </a:solidFill>
                <a:latin typeface="+mn-lt"/>
              </a:rPr>
              <a:t>autocontrol</a:t>
            </a:r>
            <a:r>
              <a:rPr lang="es-CR" sz="1400" dirty="0">
                <a:latin typeface="+mn-lt"/>
              </a:rPr>
              <a:t>  </a:t>
            </a:r>
            <a:r>
              <a:rPr lang="es-CR" sz="1400" b="1" dirty="0">
                <a:solidFill>
                  <a:srgbClr val="FF0000"/>
                </a:solidFill>
                <a:latin typeface="OldCentury" pitchFamily="2" charset="0"/>
              </a:rPr>
              <a:t>bondad</a:t>
            </a:r>
            <a:r>
              <a:rPr lang="es-CR" sz="1400" dirty="0">
                <a:latin typeface="+mn-lt"/>
              </a:rPr>
              <a:t>  </a:t>
            </a:r>
            <a:r>
              <a:rPr lang="es-CR" sz="1400" b="1" dirty="0">
                <a:solidFill>
                  <a:srgbClr val="990099"/>
                </a:solidFill>
                <a:latin typeface="Denmark" pitchFamily="2" charset="0"/>
              </a:rPr>
              <a:t>buen humor</a:t>
            </a:r>
            <a:r>
              <a:rPr lang="es-CR" sz="1400" dirty="0">
                <a:solidFill>
                  <a:srgbClr val="990099"/>
                </a:solidFill>
                <a:latin typeface="Denmark" pitchFamily="2" charset="0"/>
              </a:rPr>
              <a:t> </a:t>
            </a:r>
            <a:r>
              <a:rPr lang="es-CR" sz="1400" b="1" dirty="0">
                <a:solidFill>
                  <a:srgbClr val="990099"/>
                </a:solidFill>
                <a:latin typeface="Denmark" pitchFamily="2" charset="0"/>
              </a:rPr>
              <a:t> </a:t>
            </a:r>
            <a:r>
              <a:rPr lang="es-CR" sz="1400" b="1" dirty="0">
                <a:solidFill>
                  <a:srgbClr val="00CC99"/>
                </a:solidFill>
                <a:latin typeface="OldCentury" pitchFamily="2" charset="0"/>
              </a:rPr>
              <a:t>caridad</a:t>
            </a:r>
            <a:r>
              <a:rPr lang="es-CR" sz="1400" dirty="0">
                <a:solidFill>
                  <a:srgbClr val="00CC99"/>
                </a:solidFill>
                <a:latin typeface="+mn-lt"/>
              </a:rPr>
              <a:t> </a:t>
            </a:r>
            <a:r>
              <a:rPr lang="es-CR" sz="1400" dirty="0">
                <a:latin typeface="+mn-lt"/>
              </a:rPr>
              <a:t> </a:t>
            </a:r>
            <a:r>
              <a:rPr lang="es-CR" sz="1400" b="1" dirty="0">
                <a:latin typeface="+mn-lt"/>
              </a:rPr>
              <a:t> </a:t>
            </a:r>
            <a:r>
              <a:rPr lang="es-CR" sz="1400" b="1" dirty="0">
                <a:solidFill>
                  <a:schemeClr val="accent6">
                    <a:lumMod val="75000"/>
                  </a:schemeClr>
                </a:solidFill>
                <a:latin typeface="Incised901 Bd BT" pitchFamily="34" charset="0"/>
              </a:rPr>
              <a:t>compañerismo</a:t>
            </a:r>
            <a:r>
              <a:rPr lang="es-CR" sz="1400" dirty="0">
                <a:solidFill>
                  <a:schemeClr val="accent6">
                    <a:lumMod val="75000"/>
                  </a:schemeClr>
                </a:solidFill>
                <a:latin typeface="+mn-lt"/>
              </a:rPr>
              <a:t>  </a:t>
            </a:r>
            <a:r>
              <a:rPr lang="es-CR" sz="1400" b="1" dirty="0">
                <a:latin typeface="+mn-lt"/>
              </a:rPr>
              <a:t> </a:t>
            </a:r>
            <a:r>
              <a:rPr lang="es-CR" sz="1400" dirty="0">
                <a:latin typeface="+mn-lt"/>
              </a:rPr>
              <a:t> </a:t>
            </a:r>
            <a:r>
              <a:rPr lang="es-CR" sz="1400" b="1" dirty="0">
                <a:solidFill>
                  <a:srgbClr val="00B0F0"/>
                </a:solidFill>
                <a:latin typeface="+mn-lt"/>
              </a:rPr>
              <a:t>comprensión</a:t>
            </a:r>
            <a:r>
              <a:rPr lang="es-CR" sz="1400" dirty="0">
                <a:latin typeface="+mn-lt"/>
              </a:rPr>
              <a:t>  </a:t>
            </a:r>
            <a:r>
              <a:rPr lang="es-CR" sz="1400" b="1" dirty="0">
                <a:solidFill>
                  <a:srgbClr val="0000FF"/>
                </a:solidFill>
                <a:latin typeface="+mn-lt"/>
              </a:rPr>
              <a:t>compromiso</a:t>
            </a:r>
            <a:r>
              <a:rPr lang="es-CR" sz="1400" dirty="0">
                <a:latin typeface="+mn-lt"/>
              </a:rPr>
              <a:t>  </a:t>
            </a:r>
            <a:r>
              <a:rPr lang="es-CR" sz="1400" b="1" dirty="0">
                <a:solidFill>
                  <a:srgbClr val="FF9999"/>
                </a:solidFill>
                <a:latin typeface="Signboard" pitchFamily="2" charset="0"/>
              </a:rPr>
              <a:t>confianza</a:t>
            </a:r>
            <a:r>
              <a:rPr lang="es-CR" sz="1400" dirty="0">
                <a:solidFill>
                  <a:srgbClr val="FF9999"/>
                </a:solidFill>
                <a:latin typeface="Signboard" pitchFamily="2" charset="0"/>
              </a:rPr>
              <a:t> </a:t>
            </a:r>
            <a:r>
              <a:rPr lang="es-CR" sz="1400" dirty="0">
                <a:latin typeface="Signboard" pitchFamily="2" charset="0"/>
              </a:rPr>
              <a:t> </a:t>
            </a:r>
            <a:r>
              <a:rPr lang="es-CR" sz="1400" b="1" dirty="0">
                <a:solidFill>
                  <a:srgbClr val="00CC99"/>
                </a:solidFill>
                <a:latin typeface="+mn-lt"/>
              </a:rPr>
              <a:t>consideración</a:t>
            </a:r>
            <a:r>
              <a:rPr lang="es-CR" sz="1400" dirty="0">
                <a:latin typeface="+mn-lt"/>
              </a:rPr>
              <a:t> </a:t>
            </a:r>
            <a:r>
              <a:rPr lang="es-CR" sz="1400" b="1" dirty="0">
                <a:solidFill>
                  <a:srgbClr val="00B050"/>
                </a:solidFill>
                <a:latin typeface="Denmark" pitchFamily="2" charset="0"/>
              </a:rPr>
              <a:t>constancia</a:t>
            </a:r>
            <a:r>
              <a:rPr lang="es-CR" sz="1400" dirty="0">
                <a:latin typeface="Denmark" pitchFamily="2" charset="0"/>
              </a:rPr>
              <a:t> </a:t>
            </a:r>
            <a:r>
              <a:rPr lang="es-CR" sz="1400" dirty="0">
                <a:latin typeface="+mn-lt"/>
              </a:rPr>
              <a:t> </a:t>
            </a:r>
            <a:r>
              <a:rPr lang="es-CR" sz="1400" b="1" dirty="0">
                <a:latin typeface="+mn-lt"/>
              </a:rPr>
              <a:t> </a:t>
            </a:r>
            <a:r>
              <a:rPr lang="es-CR" sz="1400" b="1" dirty="0">
                <a:solidFill>
                  <a:srgbClr val="990099"/>
                </a:solidFill>
                <a:latin typeface="+mn-lt"/>
              </a:rPr>
              <a:t>discreción</a:t>
            </a:r>
            <a:r>
              <a:rPr lang="es-CR" sz="1400" dirty="0">
                <a:latin typeface="+mn-lt"/>
              </a:rPr>
              <a:t> </a:t>
            </a:r>
            <a:r>
              <a:rPr lang="es-CR" sz="1400" b="1" dirty="0">
                <a:solidFill>
                  <a:srgbClr val="FF3399"/>
                </a:solidFill>
                <a:latin typeface="Incised901 Bd BT" pitchFamily="34" charset="0"/>
              </a:rPr>
              <a:t>educación</a:t>
            </a:r>
            <a:r>
              <a:rPr lang="es-CR" sz="1400" dirty="0">
                <a:solidFill>
                  <a:srgbClr val="FF3399"/>
                </a:solidFill>
                <a:latin typeface="+mn-lt"/>
              </a:rPr>
              <a:t> </a:t>
            </a:r>
            <a:r>
              <a:rPr lang="es-CR" sz="1400" b="1" dirty="0">
                <a:solidFill>
                  <a:srgbClr val="FF3399"/>
                </a:solidFill>
                <a:latin typeface="+mn-lt"/>
              </a:rPr>
              <a:t> </a:t>
            </a:r>
            <a:r>
              <a:rPr lang="es-CR" sz="1400" dirty="0">
                <a:solidFill>
                  <a:srgbClr val="FF3399"/>
                </a:solidFill>
                <a:latin typeface="+mn-lt"/>
              </a:rPr>
              <a:t> </a:t>
            </a:r>
            <a:r>
              <a:rPr lang="es-CR" sz="1400" dirty="0">
                <a:latin typeface="+mn-lt"/>
              </a:rPr>
              <a:t> </a:t>
            </a:r>
            <a:r>
              <a:rPr lang="es-CR" sz="1400" b="1" dirty="0">
                <a:solidFill>
                  <a:srgbClr val="0000FF"/>
                </a:solidFill>
                <a:latin typeface="Signboard" pitchFamily="2" charset="0"/>
              </a:rPr>
              <a:t>esfuerzo</a:t>
            </a:r>
            <a:r>
              <a:rPr lang="es-CR" sz="1400" dirty="0">
                <a:latin typeface="+mn-lt"/>
              </a:rPr>
              <a:t>  </a:t>
            </a:r>
            <a:r>
              <a:rPr lang="es-CR" sz="1400" b="1" dirty="0">
                <a:solidFill>
                  <a:srgbClr val="FF9999"/>
                </a:solidFill>
                <a:latin typeface="+mn-lt"/>
              </a:rPr>
              <a:t>esperanza</a:t>
            </a:r>
            <a:r>
              <a:rPr lang="es-CR" sz="1400" dirty="0">
                <a:solidFill>
                  <a:srgbClr val="FF9999"/>
                </a:solidFill>
                <a:latin typeface="+mn-lt"/>
              </a:rPr>
              <a:t>  </a:t>
            </a:r>
            <a:r>
              <a:rPr lang="es-CR" sz="1400" b="1" dirty="0">
                <a:solidFill>
                  <a:srgbClr val="FFCC00"/>
                </a:solidFill>
                <a:latin typeface="OldCentury" pitchFamily="2" charset="0"/>
              </a:rPr>
              <a:t>espíritu de equipo</a:t>
            </a:r>
            <a:r>
              <a:rPr lang="es-CR" sz="1400" b="1" dirty="0">
                <a:latin typeface="OldCentury" pitchFamily="2" charset="0"/>
              </a:rPr>
              <a:t> </a:t>
            </a:r>
            <a:r>
              <a:rPr lang="es-CR" sz="1400" dirty="0">
                <a:latin typeface="OldCentury" pitchFamily="2" charset="0"/>
              </a:rPr>
              <a:t> </a:t>
            </a:r>
            <a:r>
              <a:rPr lang="es-CR" sz="1400" b="1" dirty="0">
                <a:solidFill>
                  <a:srgbClr val="00CC99"/>
                </a:solidFill>
                <a:latin typeface="+mn-lt"/>
              </a:rPr>
              <a:t>fortaleza</a:t>
            </a:r>
            <a:r>
              <a:rPr lang="es-CR" sz="1400" b="1" dirty="0">
                <a:latin typeface="+mn-lt"/>
              </a:rPr>
              <a:t> </a:t>
            </a:r>
            <a:r>
              <a:rPr lang="es-CR" sz="1400" dirty="0">
                <a:latin typeface="+mn-lt"/>
              </a:rPr>
              <a:t> </a:t>
            </a:r>
            <a:r>
              <a:rPr lang="es-CR" sz="1400" b="1" dirty="0">
                <a:solidFill>
                  <a:srgbClr val="7030A0"/>
                </a:solidFill>
                <a:latin typeface="+mn-lt"/>
              </a:rPr>
              <a:t>generosidad</a:t>
            </a:r>
            <a:r>
              <a:rPr lang="es-CR" sz="1400" b="1" dirty="0">
                <a:latin typeface="+mn-lt"/>
              </a:rPr>
              <a:t> </a:t>
            </a:r>
            <a:r>
              <a:rPr lang="es-CR" sz="1400" dirty="0">
                <a:latin typeface="+mn-lt"/>
              </a:rPr>
              <a:t> </a:t>
            </a:r>
            <a:r>
              <a:rPr lang="es-CR" sz="1400" b="1" dirty="0">
                <a:solidFill>
                  <a:srgbClr val="FF0000"/>
                </a:solidFill>
                <a:latin typeface="Signboard" pitchFamily="2" charset="0"/>
              </a:rPr>
              <a:t>honestidad</a:t>
            </a:r>
            <a:r>
              <a:rPr lang="es-CR" sz="1400" dirty="0">
                <a:solidFill>
                  <a:srgbClr val="FF0000"/>
                </a:solidFill>
                <a:latin typeface="Signboard" pitchFamily="2" charset="0"/>
              </a:rPr>
              <a:t> </a:t>
            </a:r>
            <a:r>
              <a:rPr lang="es-CR" sz="1400" dirty="0">
                <a:latin typeface="+mn-lt"/>
              </a:rPr>
              <a:t> </a:t>
            </a:r>
            <a:r>
              <a:rPr lang="es-CR" sz="1400" b="1" dirty="0">
                <a:solidFill>
                  <a:srgbClr val="0000FF"/>
                </a:solidFill>
                <a:latin typeface="+mn-lt"/>
              </a:rPr>
              <a:t>honradez</a:t>
            </a:r>
            <a:r>
              <a:rPr lang="es-CR" sz="1400" dirty="0">
                <a:latin typeface="+mn-lt"/>
              </a:rPr>
              <a:t> </a:t>
            </a:r>
            <a:r>
              <a:rPr lang="es-CR" sz="1400" b="1" dirty="0">
                <a:solidFill>
                  <a:schemeClr val="accent6">
                    <a:lumMod val="75000"/>
                  </a:schemeClr>
                </a:solidFill>
                <a:latin typeface="Denmark" pitchFamily="2" charset="0"/>
              </a:rPr>
              <a:t>humildad</a:t>
            </a:r>
            <a:r>
              <a:rPr lang="es-CR" sz="1400" dirty="0">
                <a:latin typeface="+mn-lt"/>
              </a:rPr>
              <a:t> </a:t>
            </a:r>
            <a:r>
              <a:rPr lang="es-CR" sz="1400" b="1" dirty="0">
                <a:solidFill>
                  <a:srgbClr val="FF3399"/>
                </a:solidFill>
                <a:latin typeface="+mn-lt"/>
              </a:rPr>
              <a:t>ilusión</a:t>
            </a:r>
            <a:r>
              <a:rPr lang="es-CR" sz="1400" b="1" dirty="0">
                <a:latin typeface="+mn-lt"/>
              </a:rPr>
              <a:t>  </a:t>
            </a:r>
            <a:r>
              <a:rPr lang="es-CR" sz="1400" b="1" dirty="0">
                <a:solidFill>
                  <a:srgbClr val="0000FF"/>
                </a:solidFill>
                <a:latin typeface="Denmark" pitchFamily="2" charset="0"/>
              </a:rPr>
              <a:t>integración</a:t>
            </a:r>
            <a:r>
              <a:rPr lang="es-CR" sz="1400" b="1" dirty="0">
                <a:latin typeface="Denmark" pitchFamily="2" charset="0"/>
              </a:rPr>
              <a:t> </a:t>
            </a:r>
            <a:r>
              <a:rPr lang="es-CR" sz="1400" dirty="0">
                <a:latin typeface="Incised901 Bd BT" pitchFamily="34" charset="0"/>
              </a:rPr>
              <a:t> </a:t>
            </a:r>
            <a:r>
              <a:rPr lang="es-CR" sz="1400" b="1" dirty="0">
                <a:solidFill>
                  <a:srgbClr val="7030A0"/>
                </a:solidFill>
                <a:latin typeface="Incised901 Bd BT" pitchFamily="34" charset="0"/>
              </a:rPr>
              <a:t>libertad</a:t>
            </a:r>
            <a:r>
              <a:rPr lang="es-CR" sz="1400" b="1" dirty="0">
                <a:latin typeface="Incised901 Bd BT" pitchFamily="34" charset="0"/>
              </a:rPr>
              <a:t> </a:t>
            </a:r>
            <a:r>
              <a:rPr lang="es-CR" sz="1400" dirty="0">
                <a:latin typeface="Incised901 Bd BT" pitchFamily="34" charset="0"/>
              </a:rPr>
              <a:t> </a:t>
            </a:r>
            <a:r>
              <a:rPr lang="es-CR" sz="1400" b="1" dirty="0">
                <a:solidFill>
                  <a:srgbClr val="00B0F0"/>
                </a:solidFill>
                <a:latin typeface="+mn-lt"/>
              </a:rPr>
              <a:t>limpieza</a:t>
            </a:r>
            <a:r>
              <a:rPr lang="es-CR" sz="1400" dirty="0">
                <a:latin typeface="+mn-lt"/>
              </a:rPr>
              <a:t> </a:t>
            </a:r>
            <a:r>
              <a:rPr lang="es-CR" sz="1400" b="1" dirty="0">
                <a:solidFill>
                  <a:srgbClr val="FF9999"/>
                </a:solidFill>
                <a:latin typeface="Signboard" pitchFamily="2" charset="0"/>
              </a:rPr>
              <a:t>obediencia </a:t>
            </a:r>
            <a:r>
              <a:rPr lang="es-CR" sz="1400" dirty="0">
                <a:latin typeface="+mn-lt"/>
              </a:rPr>
              <a:t> </a:t>
            </a:r>
            <a:r>
              <a:rPr lang="es-CR" sz="1400" b="1" dirty="0">
                <a:solidFill>
                  <a:srgbClr val="FFCC00"/>
                </a:solidFill>
                <a:latin typeface="OldCentury" pitchFamily="2" charset="0"/>
              </a:rPr>
              <a:t>optimismo</a:t>
            </a:r>
            <a:r>
              <a:rPr lang="es-CR" sz="1400" b="1" dirty="0">
                <a:latin typeface="+mn-lt"/>
              </a:rPr>
              <a:t> </a:t>
            </a:r>
            <a:r>
              <a:rPr lang="es-CR" sz="1400" dirty="0">
                <a:latin typeface="+mn-lt"/>
              </a:rPr>
              <a:t> </a:t>
            </a:r>
            <a:r>
              <a:rPr lang="es-CR" sz="1400" b="1" dirty="0">
                <a:solidFill>
                  <a:srgbClr val="00CC99"/>
                </a:solidFill>
                <a:latin typeface="+mn-lt"/>
              </a:rPr>
              <a:t>orden</a:t>
            </a:r>
            <a:r>
              <a:rPr lang="es-CR" sz="1400" dirty="0">
                <a:latin typeface="+mn-lt"/>
              </a:rPr>
              <a:t> </a:t>
            </a:r>
            <a:r>
              <a:rPr lang="es-CR" sz="1400" dirty="0">
                <a:solidFill>
                  <a:srgbClr val="0000FF"/>
                </a:solidFill>
                <a:latin typeface="+mn-lt"/>
              </a:rPr>
              <a:t> </a:t>
            </a:r>
            <a:r>
              <a:rPr lang="es-CR" sz="1400" b="1" dirty="0">
                <a:solidFill>
                  <a:srgbClr val="0000FF"/>
                </a:solidFill>
                <a:latin typeface="+mn-lt"/>
              </a:rPr>
              <a:t>paciencia</a:t>
            </a:r>
            <a:r>
              <a:rPr lang="es-CR" sz="1400" dirty="0">
                <a:solidFill>
                  <a:srgbClr val="0000FF"/>
                </a:solidFill>
                <a:latin typeface="+mn-lt"/>
              </a:rPr>
              <a:t> </a:t>
            </a:r>
            <a:r>
              <a:rPr lang="es-CR" sz="1400" dirty="0">
                <a:latin typeface="+mn-lt"/>
              </a:rPr>
              <a:t> </a:t>
            </a:r>
            <a:r>
              <a:rPr lang="es-CR" sz="1400" b="1" dirty="0">
                <a:solidFill>
                  <a:srgbClr val="66FF33"/>
                </a:solidFill>
                <a:latin typeface="Incised901 Bd BT" pitchFamily="34" charset="0"/>
              </a:rPr>
              <a:t>paz</a:t>
            </a:r>
            <a:r>
              <a:rPr lang="es-CR" sz="1400" dirty="0">
                <a:latin typeface="Incised901 Bd BT" pitchFamily="34" charset="0"/>
              </a:rPr>
              <a:t> </a:t>
            </a:r>
            <a:r>
              <a:rPr lang="es-CR" sz="1400" dirty="0">
                <a:latin typeface="+mn-lt"/>
              </a:rPr>
              <a:t> </a:t>
            </a:r>
            <a:r>
              <a:rPr lang="es-CR" sz="1400" b="1" dirty="0">
                <a:solidFill>
                  <a:srgbClr val="FF3399"/>
                </a:solidFill>
                <a:latin typeface="+mn-lt"/>
              </a:rPr>
              <a:t>perdón</a:t>
            </a:r>
            <a:r>
              <a:rPr lang="es-CR" sz="1400" dirty="0">
                <a:solidFill>
                  <a:srgbClr val="FF3399"/>
                </a:solidFill>
                <a:latin typeface="+mn-lt"/>
              </a:rPr>
              <a:t> </a:t>
            </a:r>
            <a:r>
              <a:rPr lang="es-CR" sz="1400" b="1" dirty="0">
                <a:solidFill>
                  <a:srgbClr val="FF0000"/>
                </a:solidFill>
                <a:latin typeface="+mn-lt"/>
              </a:rPr>
              <a:t>perseverancia</a:t>
            </a:r>
            <a:r>
              <a:rPr lang="es-CR" sz="1400" b="1" dirty="0">
                <a:latin typeface="+mn-lt"/>
              </a:rPr>
              <a:t> </a:t>
            </a:r>
            <a:r>
              <a:rPr lang="es-CR" sz="1400" dirty="0">
                <a:latin typeface="+mn-lt"/>
              </a:rPr>
              <a:t> </a:t>
            </a:r>
            <a:r>
              <a:rPr lang="es-CR" sz="1400" b="1" dirty="0">
                <a:solidFill>
                  <a:srgbClr val="990099"/>
                </a:solidFill>
                <a:latin typeface="Signboard" pitchFamily="2" charset="0"/>
              </a:rPr>
              <a:t>positivismo </a:t>
            </a:r>
            <a:r>
              <a:rPr lang="es-CR" sz="1400" b="1" dirty="0">
                <a:solidFill>
                  <a:schemeClr val="accent6">
                    <a:lumMod val="75000"/>
                  </a:schemeClr>
                </a:solidFill>
                <a:latin typeface="Denmark" pitchFamily="2" charset="0"/>
              </a:rPr>
              <a:t>respeto</a:t>
            </a:r>
            <a:r>
              <a:rPr lang="es-CR" sz="1400" dirty="0">
                <a:latin typeface="+mn-lt"/>
              </a:rPr>
              <a:t>  </a:t>
            </a:r>
            <a:r>
              <a:rPr lang="es-CR" sz="1400" b="1" dirty="0">
                <a:solidFill>
                  <a:srgbClr val="0000FF"/>
                </a:solidFill>
                <a:latin typeface="+mn-lt"/>
              </a:rPr>
              <a:t>responsabilidad</a:t>
            </a:r>
            <a:r>
              <a:rPr lang="es-CR" sz="1400" dirty="0">
                <a:solidFill>
                  <a:srgbClr val="0000FF"/>
                </a:solidFill>
                <a:latin typeface="+mn-lt"/>
              </a:rPr>
              <a:t> </a:t>
            </a:r>
            <a:r>
              <a:rPr lang="es-CR" sz="1400" b="1" dirty="0">
                <a:solidFill>
                  <a:srgbClr val="00B050"/>
                </a:solidFill>
                <a:latin typeface="+mn-lt"/>
              </a:rPr>
              <a:t>sinceridad </a:t>
            </a:r>
            <a:r>
              <a:rPr lang="es-CR" sz="1400" dirty="0">
                <a:latin typeface="+mn-lt"/>
              </a:rPr>
              <a:t> </a:t>
            </a:r>
            <a:r>
              <a:rPr lang="es-CR" sz="1400" b="1" dirty="0">
                <a:solidFill>
                  <a:srgbClr val="FF9999"/>
                </a:solidFill>
                <a:latin typeface="OldCentury" pitchFamily="2" charset="0"/>
              </a:rPr>
              <a:t>solidaridad</a:t>
            </a:r>
            <a:r>
              <a:rPr lang="es-CR" sz="1400" dirty="0">
                <a:latin typeface="+mn-lt"/>
              </a:rPr>
              <a:t>  </a:t>
            </a:r>
            <a:r>
              <a:rPr lang="es-CR" sz="1400" b="1" dirty="0">
                <a:solidFill>
                  <a:srgbClr val="FFCC00"/>
                </a:solidFill>
                <a:latin typeface="+mn-lt"/>
              </a:rPr>
              <a:t>superación</a:t>
            </a:r>
            <a:r>
              <a:rPr lang="es-CR" sz="1400" dirty="0">
                <a:latin typeface="+mn-lt"/>
              </a:rPr>
              <a:t>  </a:t>
            </a:r>
            <a:r>
              <a:rPr lang="es-CR" sz="1400" b="1" dirty="0">
                <a:solidFill>
                  <a:srgbClr val="FF3399"/>
                </a:solidFill>
                <a:latin typeface="Signboard" pitchFamily="2" charset="0"/>
              </a:rPr>
              <a:t>tenacidad</a:t>
            </a:r>
            <a:r>
              <a:rPr lang="es-CR" sz="1400" dirty="0">
                <a:solidFill>
                  <a:srgbClr val="FF3399"/>
                </a:solidFill>
                <a:latin typeface="+mn-lt"/>
              </a:rPr>
              <a:t>  </a:t>
            </a:r>
            <a:r>
              <a:rPr lang="es-CR" sz="1400" b="1" dirty="0">
                <a:solidFill>
                  <a:srgbClr val="FF3399"/>
                </a:solidFill>
                <a:latin typeface="+mn-lt"/>
              </a:rPr>
              <a:t> </a:t>
            </a:r>
            <a:r>
              <a:rPr lang="es-CR" sz="1400" b="1" dirty="0">
                <a:solidFill>
                  <a:srgbClr val="990099"/>
                </a:solidFill>
                <a:latin typeface="+mn-lt"/>
              </a:rPr>
              <a:t>tolerancia</a:t>
            </a:r>
            <a:r>
              <a:rPr lang="es-CR" sz="1400" b="1" dirty="0">
                <a:latin typeface="+mn-lt"/>
              </a:rPr>
              <a:t> </a:t>
            </a:r>
            <a:r>
              <a:rPr lang="es-CR" sz="1400" dirty="0">
                <a:latin typeface="+mn-lt"/>
              </a:rPr>
              <a:t> </a:t>
            </a:r>
            <a:r>
              <a:rPr lang="es-CR" sz="1400" b="1" dirty="0">
                <a:latin typeface="+mn-lt"/>
              </a:rPr>
              <a:t> </a:t>
            </a:r>
            <a:r>
              <a:rPr lang="es-CR" sz="1400" b="1" dirty="0">
                <a:solidFill>
                  <a:srgbClr val="00B0F0"/>
                </a:solidFill>
                <a:latin typeface="Denmark" pitchFamily="2" charset="0"/>
              </a:rPr>
              <a:t>urbanidad</a:t>
            </a:r>
            <a:r>
              <a:rPr lang="es-CR" sz="1400" dirty="0">
                <a:latin typeface="+mn-lt"/>
              </a:rPr>
              <a:t> </a:t>
            </a:r>
            <a:r>
              <a:rPr lang="es-CR" sz="1400" dirty="0">
                <a:solidFill>
                  <a:srgbClr val="00CC99"/>
                </a:solidFill>
                <a:latin typeface="+mn-lt"/>
              </a:rPr>
              <a:t> </a:t>
            </a:r>
            <a:r>
              <a:rPr lang="es-CR" sz="1400" b="1" dirty="0">
                <a:solidFill>
                  <a:srgbClr val="00CC99"/>
                </a:solidFill>
                <a:latin typeface="+mn-lt"/>
              </a:rPr>
              <a:t>valentía</a:t>
            </a:r>
            <a:r>
              <a:rPr lang="es-CR" sz="1400" dirty="0">
                <a:solidFill>
                  <a:srgbClr val="00CC99"/>
                </a:solidFill>
                <a:latin typeface="+mn-lt"/>
              </a:rPr>
              <a:t>  </a:t>
            </a:r>
            <a:r>
              <a:rPr lang="es-CR" sz="1400" b="1" dirty="0">
                <a:solidFill>
                  <a:srgbClr val="7030A0"/>
                </a:solidFill>
                <a:latin typeface="Incised901 Bd BT" pitchFamily="34" charset="0"/>
              </a:rPr>
              <a:t>vida sana</a:t>
            </a:r>
            <a:r>
              <a:rPr lang="es-CR" sz="1400" dirty="0">
                <a:solidFill>
                  <a:srgbClr val="7030A0"/>
                </a:solidFill>
                <a:latin typeface="Incised901 Bd BT" pitchFamily="34" charset="0"/>
              </a:rPr>
              <a:t> </a:t>
            </a:r>
          </a:p>
        </p:txBody>
      </p:sp>
      <p:pic>
        <p:nvPicPr>
          <p:cNvPr id="5" name="Picture 6" descr="Customized Stick Family One Mousepad"/>
          <p:cNvPicPr>
            <a:picLocks noChangeAspect="1" noChangeArrowheads="1"/>
          </p:cNvPicPr>
          <p:nvPr/>
        </p:nvPicPr>
        <p:blipFill>
          <a:blip r:embed="rId2" cstate="print">
            <a:clrChange>
              <a:clrFrom>
                <a:srgbClr val="F2F2F2"/>
              </a:clrFrom>
              <a:clrTo>
                <a:srgbClr val="F2F2F2">
                  <a:alpha val="0"/>
                </a:srgbClr>
              </a:clrTo>
            </a:clrChange>
            <a:lum contrast="20000"/>
          </a:blip>
          <a:srcRect/>
          <a:stretch>
            <a:fillRect/>
          </a:stretch>
        </p:blipFill>
        <p:spPr bwMode="auto">
          <a:xfrm>
            <a:off x="107504" y="1628800"/>
            <a:ext cx="2419469" cy="3384377"/>
          </a:xfrm>
          <a:prstGeom prst="rect">
            <a:avLst/>
          </a:prstGeom>
          <a:noFill/>
          <a:ln w="9525">
            <a:noFill/>
            <a:miter lim="800000"/>
            <a:headEnd/>
            <a:tailEnd/>
          </a:ln>
        </p:spPr>
      </p:pic>
      <p:pic>
        <p:nvPicPr>
          <p:cNvPr id="6" name="Picture 2" descr="C:\Documents and Settings\claudia\Mis documentos\JUAN XXIII\LogoJuanPapeleria%20Transparente%20Pequeño[1].png"/>
          <p:cNvPicPr>
            <a:picLocks noChangeAspect="1" noChangeArrowheads="1"/>
          </p:cNvPicPr>
          <p:nvPr/>
        </p:nvPicPr>
        <p:blipFill>
          <a:blip r:embed="rId3" cstate="print"/>
          <a:srcRect/>
          <a:stretch>
            <a:fillRect/>
          </a:stretch>
        </p:blipFill>
        <p:spPr bwMode="auto">
          <a:xfrm>
            <a:off x="179512" y="332656"/>
            <a:ext cx="1038225" cy="11620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938338"/>
          </a:xfrm>
        </p:spPr>
        <p:txBody>
          <a:bodyPr>
            <a:normAutofit/>
          </a:bodyPr>
          <a:lstStyle/>
          <a:p>
            <a:pPr algn="l"/>
            <a:r>
              <a:rPr lang="es-ES" sz="1800" dirty="0" smtClean="0">
                <a:latin typeface="Verdana" pitchFamily="34" charset="0"/>
                <a:ea typeface="Verdana" pitchFamily="34" charset="0"/>
                <a:cs typeface="Verdana" pitchFamily="34" charset="0"/>
              </a:rPr>
              <a:t>¿Qué cosas unía a los reyes? ____________________________________________________________________________________________________________________________________________________________________</a:t>
            </a:r>
            <a:br>
              <a:rPr lang="es-ES" sz="1800" dirty="0" smtClean="0">
                <a:latin typeface="Verdana" pitchFamily="34" charset="0"/>
                <a:ea typeface="Verdana" pitchFamily="34" charset="0"/>
                <a:cs typeface="Verdana" pitchFamily="34" charset="0"/>
              </a:rPr>
            </a:br>
            <a:r>
              <a:rPr lang="es-ES" sz="1800" dirty="0" smtClean="0">
                <a:latin typeface="Verdana" pitchFamily="34" charset="0"/>
                <a:ea typeface="Verdana" pitchFamily="34" charset="0"/>
                <a:cs typeface="Verdana" pitchFamily="34" charset="0"/>
              </a:rPr>
              <a:t>¿Por qué es importante vivir en paz?</a:t>
            </a:r>
            <a:br>
              <a:rPr lang="es-ES" sz="1800" dirty="0" smtClean="0">
                <a:latin typeface="Verdana" pitchFamily="34" charset="0"/>
                <a:ea typeface="Verdana" pitchFamily="34" charset="0"/>
                <a:cs typeface="Verdana" pitchFamily="34" charset="0"/>
              </a:rPr>
            </a:br>
            <a:r>
              <a:rPr lang="es-ES" sz="1800" dirty="0" smtClean="0">
                <a:latin typeface="Verdana" pitchFamily="34" charset="0"/>
                <a:ea typeface="Verdana" pitchFamily="34" charset="0"/>
                <a:cs typeface="Verdana" pitchFamily="34" charset="0"/>
              </a:rPr>
              <a:t>____________________________________________________________________________________________________________________________________________________________________________________________________________________________</a:t>
            </a:r>
            <a:endParaRPr lang="es-ES" sz="1800" dirty="0">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611560" y="3356992"/>
            <a:ext cx="8075240" cy="2769171"/>
          </a:xfrm>
          <a:ln cmpd="sng">
            <a:solidFill>
              <a:schemeClr val="tx1"/>
            </a:solidFill>
          </a:ln>
        </p:spPr>
        <p:txBody>
          <a:bodyPr>
            <a:normAutofit/>
          </a:bodyPr>
          <a:lstStyle/>
          <a:p>
            <a:r>
              <a:rPr lang="es-ES" sz="1800" dirty="0" smtClean="0">
                <a:latin typeface="Verdana" pitchFamily="34" charset="0"/>
                <a:ea typeface="Verdana" pitchFamily="34" charset="0"/>
                <a:cs typeface="Verdana" pitchFamily="34" charset="0"/>
              </a:rPr>
              <a:t>Realiza un lindo dibujo de la Paz</a:t>
            </a:r>
            <a:endParaRPr lang="es-ES" sz="1800" dirty="0">
              <a:latin typeface="Verdana" pitchFamily="34" charset="0"/>
              <a:ea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latin typeface="Verdana" pitchFamily="34" charset="0"/>
                <a:ea typeface="Verdana" pitchFamily="34" charset="0"/>
                <a:cs typeface="Verdana" pitchFamily="34" charset="0"/>
              </a:rPr>
              <a:t>Recomendaciones para trabajar la guía</a:t>
            </a:r>
            <a:endParaRPr lang="es-ES" dirty="0">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p:txBody>
          <a:bodyPr>
            <a:normAutofit fontScale="70000" lnSpcReduction="20000"/>
          </a:bodyPr>
          <a:lstStyle/>
          <a:p>
            <a:r>
              <a:rPr lang="es-ES" dirty="0" smtClean="0">
                <a:latin typeface="Verdana" pitchFamily="34" charset="0"/>
                <a:ea typeface="Verdana" pitchFamily="34" charset="0"/>
                <a:cs typeface="Verdana" pitchFamily="34" charset="0"/>
              </a:rPr>
              <a:t>Imprime el material</a:t>
            </a:r>
          </a:p>
          <a:p>
            <a:r>
              <a:rPr lang="es-ES" dirty="0" smtClean="0">
                <a:latin typeface="Verdana" pitchFamily="34" charset="0"/>
                <a:ea typeface="Verdana" pitchFamily="34" charset="0"/>
                <a:cs typeface="Verdana" pitchFamily="34" charset="0"/>
              </a:rPr>
              <a:t>Escoge un momento propicio del </a:t>
            </a:r>
            <a:r>
              <a:rPr lang="es-ES" dirty="0" err="1" smtClean="0">
                <a:latin typeface="Verdana" pitchFamily="34" charset="0"/>
                <a:ea typeface="Verdana" pitchFamily="34" charset="0"/>
                <a:cs typeface="Verdana" pitchFamily="34" charset="0"/>
              </a:rPr>
              <a:t>dia</a:t>
            </a:r>
            <a:endParaRPr lang="es-ES" dirty="0" smtClean="0">
              <a:latin typeface="Verdana" pitchFamily="34" charset="0"/>
              <a:ea typeface="Verdana" pitchFamily="34" charset="0"/>
              <a:cs typeface="Verdana" pitchFamily="34" charset="0"/>
            </a:endParaRPr>
          </a:p>
          <a:p>
            <a:r>
              <a:rPr lang="es-ES" dirty="0" smtClean="0">
                <a:latin typeface="Verdana" pitchFamily="34" charset="0"/>
                <a:ea typeface="Verdana" pitchFamily="34" charset="0"/>
                <a:cs typeface="Verdana" pitchFamily="34" charset="0"/>
              </a:rPr>
              <a:t>Lee junto a tus padres o un adulto la lectura propuesta</a:t>
            </a:r>
          </a:p>
          <a:p>
            <a:r>
              <a:rPr lang="es-ES" dirty="0" smtClean="0">
                <a:latin typeface="Verdana" pitchFamily="34" charset="0"/>
                <a:ea typeface="Verdana" pitchFamily="34" charset="0"/>
                <a:cs typeface="Verdana" pitchFamily="34" charset="0"/>
              </a:rPr>
              <a:t>Conversa acerca de la lectura apoyándote en las preguntas que se te proponen</a:t>
            </a:r>
          </a:p>
          <a:p>
            <a:r>
              <a:rPr lang="es-ES" dirty="0" smtClean="0">
                <a:latin typeface="Verdana" pitchFamily="34" charset="0"/>
                <a:ea typeface="Verdana" pitchFamily="34" charset="0"/>
                <a:cs typeface="Verdana" pitchFamily="34" charset="0"/>
              </a:rPr>
              <a:t>Luego escribe y dibuja tu aprendizaje de acuerdo a lo que se te proponga.. Para niños en edades entre 2 y 5 años los padres o adulto </a:t>
            </a:r>
            <a:r>
              <a:rPr lang="es-ES" dirty="0" err="1" smtClean="0">
                <a:latin typeface="Verdana" pitchFamily="34" charset="0"/>
                <a:ea typeface="Verdana" pitchFamily="34" charset="0"/>
                <a:cs typeface="Verdana" pitchFamily="34" charset="0"/>
              </a:rPr>
              <a:t>escribira</a:t>
            </a:r>
            <a:r>
              <a:rPr lang="es-ES" dirty="0" smtClean="0">
                <a:latin typeface="Verdana" pitchFamily="34" charset="0"/>
                <a:ea typeface="Verdana" pitchFamily="34" charset="0"/>
                <a:cs typeface="Verdana" pitchFamily="34" charset="0"/>
              </a:rPr>
              <a:t> lo que los niños comenten y juntos pueden idear sus dibujos. Si tienen los niños entre 6 a 10 años, ellos tienen herramientas para hacer sus producciones con solo orientaciones del adulto</a:t>
            </a:r>
          </a:p>
          <a:p>
            <a:endParaRPr lang="es-ES" dirty="0">
              <a:latin typeface="Verdana" pitchFamily="34" charset="0"/>
              <a:ea typeface="Verdana" pitchFamily="34" charset="0"/>
              <a:cs typeface="Verdana" pitchFamily="34" charset="0"/>
            </a:endParaRPr>
          </a:p>
          <a:p>
            <a:pPr algn="r">
              <a:buNone/>
            </a:pPr>
            <a:r>
              <a:rPr lang="es-ES" dirty="0" smtClean="0">
                <a:latin typeface="Verdana" pitchFamily="34" charset="0"/>
                <a:ea typeface="Verdana" pitchFamily="34" charset="0"/>
                <a:cs typeface="Verdana" pitchFamily="34" charset="0"/>
              </a:rPr>
              <a:t>Les deseo muchos </a:t>
            </a:r>
            <a:r>
              <a:rPr lang="es-ES" dirty="0">
                <a:latin typeface="Verdana" pitchFamily="34" charset="0"/>
                <a:ea typeface="Verdana" pitchFamily="34" charset="0"/>
                <a:cs typeface="Verdana" pitchFamily="34" charset="0"/>
              </a:rPr>
              <a:t>é</a:t>
            </a:r>
            <a:r>
              <a:rPr lang="es-ES" dirty="0" smtClean="0">
                <a:latin typeface="Verdana" pitchFamily="34" charset="0"/>
                <a:ea typeface="Verdana" pitchFamily="34" charset="0"/>
                <a:cs typeface="Verdana" pitchFamily="34" charset="0"/>
              </a:rPr>
              <a:t>xitos!!!</a:t>
            </a:r>
            <a:endParaRPr lang="es-ES" dirty="0">
              <a:latin typeface="Verdana" pitchFamily="34" charset="0"/>
              <a:ea typeface="Verdana" pitchFamily="34" charset="0"/>
              <a:cs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4 Rectángulo"/>
          <p:cNvSpPr>
            <a:spLocks noChangeArrowheads="1"/>
          </p:cNvSpPr>
          <p:nvPr/>
        </p:nvSpPr>
        <p:spPr bwMode="auto">
          <a:xfrm>
            <a:off x="4786313" y="428625"/>
            <a:ext cx="4143375" cy="6186488"/>
          </a:xfrm>
          <a:prstGeom prst="rect">
            <a:avLst/>
          </a:prstGeom>
          <a:noFill/>
          <a:ln w="9525">
            <a:noFill/>
            <a:miter lim="800000"/>
            <a:headEnd/>
            <a:tailEnd/>
          </a:ln>
        </p:spPr>
        <p:txBody>
          <a:bodyPr>
            <a:spAutoFit/>
          </a:bodyPr>
          <a:lstStyle/>
          <a:p>
            <a:r>
              <a:rPr lang="es-CR" sz="1100">
                <a:latin typeface="Calibri" pitchFamily="34" charset="0"/>
              </a:rPr>
              <a:t>La señorita Elisa aquel día había propuesto un nuevo reto a sus alumnos: la alegría, y lo había hecho en plan desafío de récord. Les había nombrado "recaudadores" de alegría, para ver qué se les ocurría con tal de provocar la alegría de los que les rodeaban. Y aunque todos hicieron cosas realmente encantadoras, aquella vez Carla Simpatías dejó a todos con la boca abierta.</a:t>
            </a:r>
            <a:br>
              <a:rPr lang="es-CR" sz="1100">
                <a:latin typeface="Calibri" pitchFamily="34" charset="0"/>
              </a:rPr>
            </a:br>
            <a:r>
              <a:rPr lang="es-CR" sz="1100">
                <a:latin typeface="Calibri" pitchFamily="34" charset="0"/>
              </a:rPr>
              <a:t>Algunos días después del encargo de la señorita Elisa, Carla apareció cargando un gran saco.</a:t>
            </a:r>
          </a:p>
          <a:p>
            <a:r>
              <a:rPr lang="es-CR" sz="1100">
                <a:latin typeface="Calibri" pitchFamily="34" charset="0"/>
              </a:rPr>
              <a:t>- Aquí traigo toda la alegría que he recaudado en estos días -dijo sonriente.</a:t>
            </a:r>
          </a:p>
          <a:p>
            <a:r>
              <a:rPr lang="es-CR" sz="1100">
                <a:latin typeface="Calibri" pitchFamily="34" charset="0"/>
              </a:rPr>
              <a:t>Todos estaban expectantes, pero la niña no quiso mostrar el contenido del saco. En vez de eso, sacó una pequeña caja, tomó una cámara de fotos instantánea, y le entregó la caja a la maestra.</a:t>
            </a:r>
          </a:p>
          <a:p>
            <a:r>
              <a:rPr lang="es-CR" sz="1100">
                <a:latin typeface="Calibri" pitchFamily="34" charset="0"/>
              </a:rPr>
              <a:t>- Ábrala, señorita Elisa.</a:t>
            </a:r>
          </a:p>
          <a:p>
            <a:r>
              <a:rPr lang="es-CR" sz="1100">
                <a:latin typeface="Calibri" pitchFamily="34" charset="0"/>
              </a:rPr>
              <a:t>La profesora abrió la caja despacio y miró en su interior, y una gran sonrisa se dibujó en su rostro; en ese momento, Carla le hizo una fotografía. Luego le entregó la foto y un papel.</a:t>
            </a:r>
            <a:br>
              <a:rPr lang="es-CR" sz="1100">
                <a:latin typeface="Calibri" pitchFamily="34" charset="0"/>
              </a:rPr>
            </a:br>
            <a:r>
              <a:rPr lang="es-CR" sz="1100">
                <a:latin typeface="Calibri" pitchFamily="34" charset="0"/>
              </a:rPr>
              <a:t>La maestra leyó el papel en silencio, y cuando terminó, señaló con gesto de sorpresa el gran saco.</a:t>
            </a:r>
          </a:p>
          <a:p>
            <a:r>
              <a:rPr lang="es-CR" sz="1100">
                <a:latin typeface="Calibri" pitchFamily="34" charset="0"/>
              </a:rPr>
              <a:t>- Así que eso es...</a:t>
            </a:r>
            <a:br>
              <a:rPr lang="es-CR" sz="1100">
                <a:latin typeface="Calibri" pitchFamily="34" charset="0"/>
              </a:rPr>
            </a:br>
            <a:r>
              <a:rPr lang="es-CR" sz="1100">
                <a:latin typeface="Calibri" pitchFamily="34" charset="0"/>
              </a:rPr>
              <a:t>- ¡Sí! -interrumpió la niña, deshaciendo el nudo que cerraba el saco- ¡un gran montón de sonrisas!</a:t>
            </a:r>
          </a:p>
          <a:p>
            <a:r>
              <a:rPr lang="es-CR" sz="1100">
                <a:latin typeface="Calibri" pitchFamily="34" charset="0"/>
              </a:rPr>
              <a:t>Y del saco cayeron cientos de fotos, todas ellas de variadas y bellas sonrisas.</a:t>
            </a:r>
            <a:br>
              <a:rPr lang="es-CR" sz="1100">
                <a:latin typeface="Calibri" pitchFamily="34" charset="0"/>
              </a:rPr>
            </a:br>
            <a:r>
              <a:rPr lang="es-CR" sz="1100">
                <a:latin typeface="Calibri" pitchFamily="34" charset="0"/>
              </a:rPr>
              <a:t>El resto de la clase lo dedicaron a explicar cómo a Carla se le había ocurrido iniciar una cadena para alegrar un poquito a las personas: en la caja sólo había una foto con una gran sonrisa, y todos, al abrirla, sentían la alegría que transmitía y respondían a su vez con una sonrisa, casi sin querer. Carla les sacaba una foto con su propia sonrisa, y les entregaba un papelito donde les pedía que hicieran lo mismo con otras personas, y le enviaran una copia de las fotografías a la dirección de su casa.</a:t>
            </a:r>
            <a:br>
              <a:rPr lang="es-CR" sz="1100">
                <a:latin typeface="Calibri" pitchFamily="34" charset="0"/>
              </a:rPr>
            </a:br>
            <a:r>
              <a:rPr lang="es-CR" sz="1100">
                <a:latin typeface="Calibri" pitchFamily="34" charset="0"/>
              </a:rPr>
              <a:t>Y durante aquellos días y meses, el buzón de Carla no dejó de llenarse de las fotos de las sonrisas de tanta gente agradecida, ayudando a todos a comprender que el simple hecho de sonreir ya es un regalo para todo el mundo.</a:t>
            </a:r>
          </a:p>
        </p:txBody>
      </p:sp>
      <p:graphicFrame>
        <p:nvGraphicFramePr>
          <p:cNvPr id="6" name="5 Tabla"/>
          <p:cNvGraphicFramePr>
            <a:graphicFrameLocks noGrp="1"/>
          </p:cNvGraphicFramePr>
          <p:nvPr/>
        </p:nvGraphicFramePr>
        <p:xfrm>
          <a:off x="428625" y="3429000"/>
          <a:ext cx="3857652" cy="2529840"/>
        </p:xfrm>
        <a:graphic>
          <a:graphicData uri="http://schemas.openxmlformats.org/drawingml/2006/table">
            <a:tbl>
              <a:tblPr/>
              <a:tblGrid>
                <a:gridCol w="1285884"/>
                <a:gridCol w="1285884"/>
                <a:gridCol w="1285884"/>
              </a:tblGrid>
              <a:tr h="0">
                <a:tc>
                  <a:txBody>
                    <a:bodyPr/>
                    <a:lstStyle/>
                    <a:p>
                      <a:r>
                        <a:rPr lang="es-CR" sz="1400" b="1" dirty="0"/>
                        <a:t>Idea y enseñanza principal</a:t>
                      </a:r>
                    </a:p>
                  </a:txBody>
                  <a:tcPr anchor="ctr">
                    <a:lnL>
                      <a:noFill/>
                    </a:lnL>
                    <a:lnR>
                      <a:noFill/>
                    </a:lnR>
                    <a:lnT>
                      <a:noFill/>
                    </a:lnT>
                    <a:lnB>
                      <a:noFill/>
                    </a:lnB>
                  </a:tcPr>
                </a:tc>
                <a:tc>
                  <a:txBody>
                    <a:bodyPr/>
                    <a:lstStyle/>
                    <a:p>
                      <a:r>
                        <a:rPr lang="es-CR" sz="1400" b="1" dirty="0"/>
                        <a:t>Ambientación</a:t>
                      </a:r>
                    </a:p>
                  </a:txBody>
                  <a:tcPr anchor="ctr">
                    <a:lnL>
                      <a:noFill/>
                    </a:lnL>
                    <a:lnR>
                      <a:noFill/>
                    </a:lnR>
                    <a:lnT>
                      <a:noFill/>
                    </a:lnT>
                    <a:lnB>
                      <a:noFill/>
                    </a:lnB>
                  </a:tcPr>
                </a:tc>
                <a:tc>
                  <a:txBody>
                    <a:bodyPr/>
                    <a:lstStyle/>
                    <a:p>
                      <a:r>
                        <a:rPr lang="es-CR" sz="1400" b="1" dirty="0"/>
                        <a:t>Personajes</a:t>
                      </a:r>
                    </a:p>
                  </a:txBody>
                  <a:tcPr anchor="ctr">
                    <a:lnL>
                      <a:noFill/>
                    </a:lnL>
                    <a:lnR>
                      <a:noFill/>
                    </a:lnR>
                    <a:lnT>
                      <a:noFill/>
                    </a:lnT>
                    <a:lnB>
                      <a:noFill/>
                    </a:lnB>
                  </a:tcPr>
                </a:tc>
              </a:tr>
              <a:tr h="0">
                <a:tc>
                  <a:txBody>
                    <a:bodyPr/>
                    <a:lstStyle/>
                    <a:p>
                      <a:r>
                        <a:rPr lang="es-CR" sz="1400" dirty="0" err="1"/>
                        <a:t>Sonreir</a:t>
                      </a:r>
                      <a:r>
                        <a:rPr lang="es-CR" sz="1400" dirty="0"/>
                        <a:t> y estar de buen humor es una forma estupenda de transmitir alegría sin esfuerzo</a:t>
                      </a:r>
                    </a:p>
                  </a:txBody>
                  <a:tcPr anchor="ctr">
                    <a:lnL>
                      <a:noFill/>
                    </a:lnL>
                    <a:lnR>
                      <a:noFill/>
                    </a:lnR>
                    <a:lnT>
                      <a:noFill/>
                    </a:lnT>
                    <a:lnB>
                      <a:noFill/>
                    </a:lnB>
                  </a:tcPr>
                </a:tc>
                <a:tc>
                  <a:txBody>
                    <a:bodyPr/>
                    <a:lstStyle/>
                    <a:p>
                      <a:r>
                        <a:rPr lang="es-CR" sz="1400" dirty="0"/>
                        <a:t>Una clase de un colegio cualquiera</a:t>
                      </a:r>
                    </a:p>
                  </a:txBody>
                  <a:tcPr anchor="ctr">
                    <a:lnL>
                      <a:noFill/>
                    </a:lnL>
                    <a:lnR>
                      <a:noFill/>
                    </a:lnR>
                    <a:lnT>
                      <a:noFill/>
                    </a:lnT>
                    <a:lnB>
                      <a:noFill/>
                    </a:lnB>
                  </a:tcPr>
                </a:tc>
                <a:tc>
                  <a:txBody>
                    <a:bodyPr/>
                    <a:lstStyle/>
                    <a:p>
                      <a:r>
                        <a:rPr lang="es-CR" sz="1400" dirty="0"/>
                        <a:t>Una maestra y una de sus alumnas</a:t>
                      </a:r>
                    </a:p>
                  </a:txBody>
                  <a:tcPr anchor="ctr">
                    <a:lnL>
                      <a:noFill/>
                    </a:lnL>
                    <a:lnR>
                      <a:noFill/>
                    </a:lnR>
                    <a:lnT>
                      <a:noFill/>
                    </a:lnT>
                    <a:lnB>
                      <a:noFill/>
                    </a:lnB>
                  </a:tcPr>
                </a:tc>
              </a:tr>
            </a:tbl>
          </a:graphicData>
        </a:graphic>
      </p:graphicFrame>
      <p:sp>
        <p:nvSpPr>
          <p:cNvPr id="5130" name="8 CuadroTexto"/>
          <p:cNvSpPr txBox="1">
            <a:spLocks noChangeArrowheads="1"/>
          </p:cNvSpPr>
          <p:nvPr/>
        </p:nvSpPr>
        <p:spPr bwMode="auto">
          <a:xfrm>
            <a:off x="571500" y="2286000"/>
            <a:ext cx="2857500" cy="646113"/>
          </a:xfrm>
          <a:prstGeom prst="rect">
            <a:avLst/>
          </a:prstGeom>
          <a:noFill/>
          <a:ln w="9525">
            <a:noFill/>
            <a:miter lim="800000"/>
            <a:headEnd/>
            <a:tailEnd/>
          </a:ln>
        </p:spPr>
        <p:txBody>
          <a:bodyPr>
            <a:spAutoFit/>
          </a:bodyPr>
          <a:lstStyle/>
          <a:p>
            <a:r>
              <a:rPr lang="es-ES_tradnl" b="1">
                <a:latin typeface="Calibri" pitchFamily="34" charset="0"/>
              </a:rPr>
              <a:t>Valor Educativo:</a:t>
            </a:r>
          </a:p>
          <a:p>
            <a:r>
              <a:rPr lang="es-ES_tradnl">
                <a:latin typeface="Calibri" pitchFamily="34" charset="0"/>
              </a:rPr>
              <a:t>Alegría - Amabilidad</a:t>
            </a:r>
            <a:endParaRPr lang="es-CR">
              <a:latin typeface="Calibri" pitchFamily="34" charset="0"/>
            </a:endParaRPr>
          </a:p>
        </p:txBody>
      </p:sp>
      <p:sp>
        <p:nvSpPr>
          <p:cNvPr id="5131" name="Rectangle 5"/>
          <p:cNvSpPr>
            <a:spLocks noChangeArrowheads="1"/>
          </p:cNvSpPr>
          <p:nvPr/>
        </p:nvSpPr>
        <p:spPr bwMode="auto">
          <a:xfrm>
            <a:off x="785813" y="642938"/>
            <a:ext cx="3000375" cy="1138237"/>
          </a:xfrm>
          <a:prstGeom prst="rect">
            <a:avLst/>
          </a:prstGeom>
          <a:noFill/>
          <a:ln w="9525">
            <a:noFill/>
            <a:miter lim="800000"/>
            <a:headEnd/>
            <a:tailEnd/>
          </a:ln>
        </p:spPr>
        <p:txBody>
          <a:bodyPr lIns="0" tIns="0" rIns="0" bIns="0" anchor="ctr">
            <a:spAutoFit/>
          </a:bodyPr>
          <a:lstStyle/>
          <a:p>
            <a:pPr algn="ctr"/>
            <a:r>
              <a:rPr lang="es-CR" sz="2800" b="1">
                <a:latin typeface="Myriad Pro"/>
              </a:rPr>
              <a:t>Cadena de sonrisas</a:t>
            </a:r>
          </a:p>
          <a:p>
            <a:pPr algn="ctr" eaLnBrk="0" hangingPunct="0"/>
            <a:r>
              <a:rPr lang="es-CR" i="1">
                <a:latin typeface="Times New Roman" pitchFamily="18" charset="0"/>
                <a:cs typeface="Times New Roman" pitchFamily="18" charset="0"/>
              </a:rPr>
              <a:t>( por Pedro Pablo Sacristán ) </a:t>
            </a:r>
            <a:endParaRPr lang="es-CR"/>
          </a:p>
        </p:txBody>
      </p:sp>
      <p:pic>
        <p:nvPicPr>
          <p:cNvPr id="5132" name="Picture 9" descr="Stick Kids With Pencil cards"/>
          <p:cNvPicPr>
            <a:picLocks noChangeAspect="1" noChangeArrowheads="1"/>
          </p:cNvPicPr>
          <p:nvPr/>
        </p:nvPicPr>
        <p:blipFill>
          <a:blip r:embed="rId3" cstate="print">
            <a:grayscl/>
          </a:blip>
          <a:srcRect/>
          <a:stretch>
            <a:fillRect/>
          </a:stretch>
        </p:blipFill>
        <p:spPr bwMode="auto">
          <a:xfrm>
            <a:off x="2643188" y="2071688"/>
            <a:ext cx="1806575"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base"/>
            <a:r>
              <a:rPr lang="es-VE" dirty="0">
                <a:latin typeface="Verdana" pitchFamily="34" charset="0"/>
                <a:ea typeface="Verdana" pitchFamily="34" charset="0"/>
                <a:cs typeface="Verdana" pitchFamily="34" charset="0"/>
              </a:rPr>
              <a:t>Piensa que te hace </a:t>
            </a:r>
            <a:r>
              <a:rPr lang="es-VE" dirty="0" err="1">
                <a:latin typeface="Verdana" pitchFamily="34" charset="0"/>
                <a:ea typeface="Verdana" pitchFamily="34" charset="0"/>
                <a:cs typeface="Verdana" pitchFamily="34" charset="0"/>
              </a:rPr>
              <a:t>sonreir</a:t>
            </a:r>
            <a:r>
              <a:rPr lang="es-VE" dirty="0" smtClean="0">
                <a:latin typeface="Verdana" pitchFamily="34" charset="0"/>
                <a:ea typeface="Verdana" pitchFamily="34" charset="0"/>
                <a:cs typeface="Verdana" pitchFamily="34" charset="0"/>
              </a:rPr>
              <a:t>……</a:t>
            </a:r>
            <a:r>
              <a:rPr lang="es-ES" dirty="0">
                <a:latin typeface="Verdana" pitchFamily="34" charset="0"/>
                <a:ea typeface="Verdana" pitchFamily="34" charset="0"/>
                <a:cs typeface="Verdana" pitchFamily="34" charset="0"/>
              </a:rPr>
              <a:t/>
            </a:r>
            <a:br>
              <a:rPr lang="es-ES" dirty="0">
                <a:latin typeface="Verdana" pitchFamily="34" charset="0"/>
                <a:ea typeface="Verdana" pitchFamily="34" charset="0"/>
                <a:cs typeface="Verdana" pitchFamily="34" charset="0"/>
              </a:rPr>
            </a:br>
            <a:endParaRPr lang="es-ES" dirty="0">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p:txBody>
          <a:bodyPr/>
          <a:lstStyle/>
          <a:p>
            <a:r>
              <a:rPr lang="es-ES" dirty="0" smtClean="0"/>
              <a:t>______________________________________________________________________________________________________________________________________________________________________________________________________________________________</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8 CuadroTexto"/>
          <p:cNvSpPr txBox="1">
            <a:spLocks noChangeArrowheads="1"/>
          </p:cNvSpPr>
          <p:nvPr/>
        </p:nvSpPr>
        <p:spPr bwMode="auto">
          <a:xfrm>
            <a:off x="571500" y="2286000"/>
            <a:ext cx="2857500" cy="646113"/>
          </a:xfrm>
          <a:prstGeom prst="rect">
            <a:avLst/>
          </a:prstGeom>
          <a:noFill/>
          <a:ln w="9525">
            <a:noFill/>
            <a:miter lim="800000"/>
            <a:headEnd/>
            <a:tailEnd/>
          </a:ln>
        </p:spPr>
        <p:txBody>
          <a:bodyPr>
            <a:spAutoFit/>
          </a:bodyPr>
          <a:lstStyle/>
          <a:p>
            <a:r>
              <a:rPr lang="es-ES_tradnl" b="1">
                <a:latin typeface="Calibri" pitchFamily="34" charset="0"/>
              </a:rPr>
              <a:t>Valor Educativo:</a:t>
            </a:r>
          </a:p>
          <a:p>
            <a:r>
              <a:rPr lang="es-ES_tradnl">
                <a:latin typeface="Calibri" pitchFamily="34" charset="0"/>
              </a:rPr>
              <a:t>Amor y Compromiso</a:t>
            </a:r>
          </a:p>
        </p:txBody>
      </p:sp>
      <p:sp>
        <p:nvSpPr>
          <p:cNvPr id="8195" name="Rectangle 5"/>
          <p:cNvSpPr>
            <a:spLocks noChangeArrowheads="1"/>
          </p:cNvSpPr>
          <p:nvPr/>
        </p:nvSpPr>
        <p:spPr bwMode="auto">
          <a:xfrm>
            <a:off x="785813" y="642938"/>
            <a:ext cx="3000375" cy="1138237"/>
          </a:xfrm>
          <a:prstGeom prst="rect">
            <a:avLst/>
          </a:prstGeom>
          <a:noFill/>
          <a:ln w="9525">
            <a:noFill/>
            <a:miter lim="800000"/>
            <a:headEnd/>
            <a:tailEnd/>
          </a:ln>
        </p:spPr>
        <p:txBody>
          <a:bodyPr lIns="0" tIns="0" rIns="0" bIns="0" anchor="ctr">
            <a:spAutoFit/>
          </a:bodyPr>
          <a:lstStyle/>
          <a:p>
            <a:pPr algn="ctr"/>
            <a:r>
              <a:rPr lang="es-CR" sz="2800" b="1">
                <a:latin typeface="Myriad Pro"/>
              </a:rPr>
              <a:t>La Princesa de Fuego</a:t>
            </a:r>
          </a:p>
          <a:p>
            <a:pPr algn="ctr" eaLnBrk="0" hangingPunct="0"/>
            <a:r>
              <a:rPr lang="es-CR" i="1">
                <a:latin typeface="Times New Roman" pitchFamily="18" charset="0"/>
                <a:cs typeface="Times New Roman" pitchFamily="18" charset="0"/>
              </a:rPr>
              <a:t>( por Pedro Pablo Sacristán ) </a:t>
            </a:r>
            <a:endParaRPr lang="es-CR"/>
          </a:p>
        </p:txBody>
      </p:sp>
      <p:sp>
        <p:nvSpPr>
          <p:cNvPr id="8196" name="6 Rectángulo"/>
          <p:cNvSpPr>
            <a:spLocks noChangeArrowheads="1"/>
          </p:cNvSpPr>
          <p:nvPr/>
        </p:nvSpPr>
        <p:spPr bwMode="auto">
          <a:xfrm>
            <a:off x="4786313" y="571500"/>
            <a:ext cx="3929062" cy="6016625"/>
          </a:xfrm>
          <a:prstGeom prst="rect">
            <a:avLst/>
          </a:prstGeom>
          <a:noFill/>
          <a:ln w="9525">
            <a:noFill/>
            <a:miter lim="800000"/>
            <a:headEnd/>
            <a:tailEnd/>
          </a:ln>
        </p:spPr>
        <p:txBody>
          <a:bodyPr>
            <a:spAutoFit/>
          </a:bodyPr>
          <a:lstStyle/>
          <a:p>
            <a:r>
              <a:rPr lang="es-CR" sz="1100">
                <a:latin typeface="Calibri" pitchFamily="34" charset="0"/>
              </a:rPr>
              <a:t>Hubo una vez una princesa increíblemente rica, bella y sabia. Cansada de pretendientes falsos que se acercaban a ella para conseguir sus riquezas, hizo publicar que se casaría con quien le llevase el regalo más valioso, tierno y sincero a la vez. El palacio se llenó de flores y regalos de todos los tipos y colores, de cartas de amor incomparables y de poetas enamorados. Y entre todos aquellos regalos magníficos, descubrió una piedra; una simple y sucia piedra. Intrigada, hizo llamar a quien se la había regalado. A pesar de su curiosidad, mostró estar muy ofendida cuando apareció el joven, y este se explicó diciendo:</a:t>
            </a:r>
          </a:p>
          <a:p>
            <a:r>
              <a:rPr lang="es-CR" sz="1100">
                <a:latin typeface="Calibri" pitchFamily="34" charset="0"/>
              </a:rPr>
              <a:t>- Esa piedra representa lo más valioso que os puedo regalar, princesa: es mi corazón. Y también es sincera, porque aún no es vuestro y es duro como una piedra. Sólo cuando se llene de amor se ablandará y será más tierno que ningún otro.</a:t>
            </a:r>
          </a:p>
          <a:p>
            <a:r>
              <a:rPr lang="es-CR" sz="1100">
                <a:latin typeface="Calibri" pitchFamily="34" charset="0"/>
              </a:rPr>
              <a:t>El joven se marchó tranquilamente, dejando a la princesa sorprendida y atrapada. Quedó tan enamorada que llevaba consigo la piedra a todas partes, y durante meses llenó al joven de regalos y atenciones, pero su corazón seguía siendo duro como la piedra en sus manos. Desanimada, terminó por arrojar la piedra al fuego; al momento vio cómo se deshacía la arena, y de aquella piedra tosca surgía una bella figura de oro. Entonces comprendió que ella misma tendría que ser como el fuego, y transformar cuanto tocaba separando lo inútil de lo importante. </a:t>
            </a:r>
          </a:p>
          <a:p>
            <a:r>
              <a:rPr lang="es-CR" sz="1100">
                <a:latin typeface="Calibri" pitchFamily="34" charset="0"/>
              </a:rPr>
              <a:t>Durante los meses siguientes, la princesa se propuso cambiar en el reino, y como con la piedra, dedicó su vida, su sabiduría y sus riquezas a separar lo inútil de lo importante. Acabó con el lujo, las joyas y los excesos, y las gentes del país tuvieron comida y libros. Cuantos trataban con la princesa salían encantados por su carácter y cercanía, y su sola prensencia transmitía tal calor humano y pasión por cuanto hacía, que comenzaron a llamarla cariñosamente "La princesa de fuego".</a:t>
            </a:r>
            <a:br>
              <a:rPr lang="es-CR" sz="1100">
                <a:latin typeface="Calibri" pitchFamily="34" charset="0"/>
              </a:rPr>
            </a:br>
            <a:r>
              <a:rPr lang="es-CR" sz="1100">
                <a:latin typeface="Calibri" pitchFamily="34" charset="0"/>
              </a:rPr>
              <a:t>Y como con la piedra, su fuego deshizo la dura corteza del corazón del joven, que tal y como había prometido, resultó ser tan tierno y justo que hizo feliz a la princesa hasta el fin de sus días</a:t>
            </a:r>
          </a:p>
        </p:txBody>
      </p:sp>
      <p:graphicFrame>
        <p:nvGraphicFramePr>
          <p:cNvPr id="8" name="7 Tabla"/>
          <p:cNvGraphicFramePr>
            <a:graphicFrameLocks noGrp="1"/>
          </p:cNvGraphicFramePr>
          <p:nvPr/>
        </p:nvGraphicFramePr>
        <p:xfrm>
          <a:off x="214313" y="3714750"/>
          <a:ext cx="4286280" cy="2529840"/>
        </p:xfrm>
        <a:graphic>
          <a:graphicData uri="http://schemas.openxmlformats.org/drawingml/2006/table">
            <a:tbl>
              <a:tblPr/>
              <a:tblGrid>
                <a:gridCol w="1428760"/>
                <a:gridCol w="1428760"/>
                <a:gridCol w="1428760"/>
              </a:tblGrid>
              <a:tr h="0">
                <a:tc>
                  <a:txBody>
                    <a:bodyPr/>
                    <a:lstStyle/>
                    <a:p>
                      <a:r>
                        <a:rPr lang="es-CR" sz="1400" b="1" dirty="0"/>
                        <a:t>Idea y enseñanza principal</a:t>
                      </a:r>
                    </a:p>
                  </a:txBody>
                  <a:tcPr anchor="ctr">
                    <a:lnL>
                      <a:noFill/>
                    </a:lnL>
                    <a:lnR>
                      <a:noFill/>
                    </a:lnR>
                    <a:lnT>
                      <a:noFill/>
                    </a:lnT>
                    <a:lnB>
                      <a:noFill/>
                    </a:lnB>
                  </a:tcPr>
                </a:tc>
                <a:tc>
                  <a:txBody>
                    <a:bodyPr/>
                    <a:lstStyle/>
                    <a:p>
                      <a:r>
                        <a:rPr lang="es-CR" sz="1400" b="1" dirty="0"/>
                        <a:t>Ambientación</a:t>
                      </a:r>
                    </a:p>
                  </a:txBody>
                  <a:tcPr anchor="ctr">
                    <a:lnL>
                      <a:noFill/>
                    </a:lnL>
                    <a:lnR>
                      <a:noFill/>
                    </a:lnR>
                    <a:lnT>
                      <a:noFill/>
                    </a:lnT>
                    <a:lnB>
                      <a:noFill/>
                    </a:lnB>
                  </a:tcPr>
                </a:tc>
                <a:tc>
                  <a:txBody>
                    <a:bodyPr/>
                    <a:lstStyle/>
                    <a:p>
                      <a:r>
                        <a:rPr lang="es-CR" sz="1400" b="1" dirty="0"/>
                        <a:t>Personajes</a:t>
                      </a:r>
                    </a:p>
                  </a:txBody>
                  <a:tcPr anchor="ctr">
                    <a:lnL>
                      <a:noFill/>
                    </a:lnL>
                    <a:lnR>
                      <a:noFill/>
                    </a:lnR>
                    <a:lnT>
                      <a:noFill/>
                    </a:lnT>
                    <a:lnB>
                      <a:noFill/>
                    </a:lnB>
                  </a:tcPr>
                </a:tc>
              </a:tr>
              <a:tr h="0">
                <a:tc>
                  <a:txBody>
                    <a:bodyPr/>
                    <a:lstStyle/>
                    <a:p>
                      <a:r>
                        <a:rPr lang="es-CR" sz="1400"/>
                        <a:t>El amor de verdad es la mayor fuerza para cambiar el mundo desde dentro, empezando por nosotros mismos</a:t>
                      </a:r>
                    </a:p>
                  </a:txBody>
                  <a:tcPr anchor="ctr">
                    <a:lnL>
                      <a:noFill/>
                    </a:lnL>
                    <a:lnR>
                      <a:noFill/>
                    </a:lnR>
                    <a:lnT>
                      <a:noFill/>
                    </a:lnT>
                    <a:lnB>
                      <a:noFill/>
                    </a:lnB>
                  </a:tcPr>
                </a:tc>
                <a:tc>
                  <a:txBody>
                    <a:bodyPr/>
                    <a:lstStyle/>
                    <a:p>
                      <a:r>
                        <a:rPr lang="es-CR" sz="1400"/>
                        <a:t>Un reino lejano</a:t>
                      </a:r>
                    </a:p>
                  </a:txBody>
                  <a:tcPr anchor="ctr">
                    <a:lnL>
                      <a:noFill/>
                    </a:lnL>
                    <a:lnR>
                      <a:noFill/>
                    </a:lnR>
                    <a:lnT>
                      <a:noFill/>
                    </a:lnT>
                    <a:lnB>
                      <a:noFill/>
                    </a:lnB>
                  </a:tcPr>
                </a:tc>
                <a:tc>
                  <a:txBody>
                    <a:bodyPr/>
                    <a:lstStyle/>
                    <a:p>
                      <a:r>
                        <a:rPr lang="es-CR" sz="1400" dirty="0"/>
                        <a:t>Una princesa y un joven</a:t>
                      </a:r>
                    </a:p>
                  </a:txBody>
                  <a:tcPr anchor="ctr">
                    <a:lnL>
                      <a:noFill/>
                    </a:lnL>
                    <a:lnR>
                      <a:noFill/>
                    </a:lnR>
                    <a:lnT>
                      <a:noFill/>
                    </a:lnT>
                    <a:lnB>
                      <a:noFill/>
                    </a:lnB>
                  </a:tcPr>
                </a:tc>
              </a:tr>
            </a:tbl>
          </a:graphicData>
        </a:graphic>
      </p:graphicFrame>
      <p:pic>
        <p:nvPicPr>
          <p:cNvPr id="8204" name="Picture 2" descr="Prince Charming Rescues Rapunzel Card"/>
          <p:cNvPicPr>
            <a:picLocks noChangeAspect="1" noChangeArrowheads="1"/>
          </p:cNvPicPr>
          <p:nvPr/>
        </p:nvPicPr>
        <p:blipFill>
          <a:blip r:embed="rId3" cstate="print">
            <a:grayscl/>
          </a:blip>
          <a:srcRect/>
          <a:stretch>
            <a:fillRect/>
          </a:stretch>
        </p:blipFill>
        <p:spPr bwMode="auto">
          <a:xfrm>
            <a:off x="2643188" y="1857375"/>
            <a:ext cx="1487487" cy="2111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fontAlgn="base"/>
            <a:r>
              <a:rPr lang="es-VE" dirty="0">
                <a:latin typeface="Verdana" pitchFamily="34" charset="0"/>
                <a:ea typeface="Verdana" pitchFamily="34" charset="0"/>
                <a:cs typeface="Verdana" pitchFamily="34" charset="0"/>
              </a:rPr>
              <a:t>¿Por qué son importantes las palabras por favor </a:t>
            </a:r>
            <a:r>
              <a:rPr lang="es-VE" dirty="0" smtClean="0">
                <a:latin typeface="Verdana" pitchFamily="34" charset="0"/>
                <a:ea typeface="Verdana" pitchFamily="34" charset="0"/>
                <a:cs typeface="Verdana" pitchFamily="34" charset="0"/>
              </a:rPr>
              <a:t>y Gracias?_________________________________________________________________________________________________________________</a:t>
            </a:r>
            <a:r>
              <a:rPr lang="es-ES" dirty="0" smtClean="0">
                <a:latin typeface="Verdana" pitchFamily="34" charset="0"/>
                <a:ea typeface="Verdana" pitchFamily="34" charset="0"/>
                <a:cs typeface="Verdana" pitchFamily="34" charset="0"/>
              </a:rPr>
              <a:t>_______________________________________________________</a:t>
            </a:r>
            <a:endParaRPr lang="es-ES" dirty="0">
              <a:latin typeface="Verdana" pitchFamily="34" charset="0"/>
              <a:ea typeface="Verdana" pitchFamily="34" charset="0"/>
              <a:cs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0" y="16516350"/>
            <a:ext cx="0" cy="32629475"/>
          </a:xfrm>
          <a:prstGeom prst="rect">
            <a:avLst/>
          </a:prstGeom>
          <a:noFill/>
          <a:ln w="9525">
            <a:noFill/>
            <a:miter lim="800000"/>
            <a:headEnd/>
            <a:tailEnd/>
          </a:ln>
        </p:spPr>
        <p:txBody>
          <a:bodyPr wrap="none" lIns="0" tIns="0" rIns="0" bIns="76176" anchor="ctr">
            <a:spAutoFit/>
          </a:bodyPr>
          <a:lstStyle/>
          <a:p>
            <a:pPr eaLnBrk="0" hangingPunct="0"/>
            <a:r>
              <a:rPr lang="es-CR"/>
              <a:t/>
            </a:r>
            <a:br>
              <a:rPr lang="es-CR"/>
            </a:br>
            <a:endParaRPr lang="es-CR"/>
          </a:p>
          <a:p>
            <a:pPr eaLnBrk="0" hangingPunct="0"/>
            <a:endParaRPr lang="es-CR" sz="210000"/>
          </a:p>
        </p:txBody>
      </p:sp>
      <p:sp>
        <p:nvSpPr>
          <p:cNvPr id="12291" name="8 CuadroTexto"/>
          <p:cNvSpPr txBox="1">
            <a:spLocks noChangeArrowheads="1"/>
          </p:cNvSpPr>
          <p:nvPr/>
        </p:nvSpPr>
        <p:spPr bwMode="auto">
          <a:xfrm>
            <a:off x="571500" y="2286000"/>
            <a:ext cx="2857500" cy="646113"/>
          </a:xfrm>
          <a:prstGeom prst="rect">
            <a:avLst/>
          </a:prstGeom>
          <a:noFill/>
          <a:ln w="9525">
            <a:noFill/>
            <a:miter lim="800000"/>
            <a:headEnd/>
            <a:tailEnd/>
          </a:ln>
        </p:spPr>
        <p:txBody>
          <a:bodyPr>
            <a:spAutoFit/>
          </a:bodyPr>
          <a:lstStyle/>
          <a:p>
            <a:r>
              <a:rPr lang="es-ES_tradnl" b="1">
                <a:latin typeface="Calibri" pitchFamily="34" charset="0"/>
              </a:rPr>
              <a:t>Valor Educativo:</a:t>
            </a:r>
          </a:p>
          <a:p>
            <a:r>
              <a:rPr lang="es-ES_tradnl">
                <a:latin typeface="Calibri" pitchFamily="34" charset="0"/>
              </a:rPr>
              <a:t>Caridad, bondad</a:t>
            </a:r>
          </a:p>
        </p:txBody>
      </p:sp>
      <p:sp>
        <p:nvSpPr>
          <p:cNvPr id="12292" name="Rectangle 5"/>
          <p:cNvSpPr>
            <a:spLocks noChangeArrowheads="1"/>
          </p:cNvSpPr>
          <p:nvPr/>
        </p:nvSpPr>
        <p:spPr bwMode="auto">
          <a:xfrm>
            <a:off x="785813" y="642938"/>
            <a:ext cx="3000375" cy="1138237"/>
          </a:xfrm>
          <a:prstGeom prst="rect">
            <a:avLst/>
          </a:prstGeom>
          <a:noFill/>
          <a:ln w="9525">
            <a:noFill/>
            <a:miter lim="800000"/>
            <a:headEnd/>
            <a:tailEnd/>
          </a:ln>
        </p:spPr>
        <p:txBody>
          <a:bodyPr lIns="0" tIns="0" rIns="0" bIns="0" anchor="ctr">
            <a:spAutoFit/>
          </a:bodyPr>
          <a:lstStyle/>
          <a:p>
            <a:pPr algn="ctr"/>
            <a:r>
              <a:rPr lang="es-CR" sz="2800" b="1">
                <a:latin typeface="Myriad Pro"/>
              </a:rPr>
              <a:t>El origen de la felicidad</a:t>
            </a:r>
          </a:p>
          <a:p>
            <a:pPr algn="ctr" eaLnBrk="0" hangingPunct="0"/>
            <a:r>
              <a:rPr lang="es-CR" i="1">
                <a:latin typeface="Times New Roman" pitchFamily="18" charset="0"/>
                <a:cs typeface="Times New Roman" pitchFamily="18" charset="0"/>
              </a:rPr>
              <a:t>( por Pedro Pablo Sacristán ) </a:t>
            </a:r>
            <a:endParaRPr lang="es-CR"/>
          </a:p>
        </p:txBody>
      </p:sp>
      <p:sp>
        <p:nvSpPr>
          <p:cNvPr id="12293" name="5 Rectángulo"/>
          <p:cNvSpPr>
            <a:spLocks noChangeArrowheads="1"/>
          </p:cNvSpPr>
          <p:nvPr/>
        </p:nvSpPr>
        <p:spPr bwMode="auto">
          <a:xfrm>
            <a:off x="5143500" y="857250"/>
            <a:ext cx="3357563" cy="4708525"/>
          </a:xfrm>
          <a:prstGeom prst="rect">
            <a:avLst/>
          </a:prstGeom>
          <a:noFill/>
          <a:ln w="9525">
            <a:noFill/>
            <a:miter lim="800000"/>
            <a:headEnd/>
            <a:tailEnd/>
          </a:ln>
        </p:spPr>
        <p:txBody>
          <a:bodyPr>
            <a:spAutoFit/>
          </a:bodyPr>
          <a:lstStyle/>
          <a:p>
            <a:r>
              <a:rPr lang="es-CR" sz="1200">
                <a:latin typeface="Calibri" pitchFamily="34" charset="0"/>
              </a:rPr>
              <a:t>Había una vez un niño que era muy feliz, , aunque no tenía muchos juguetes ni dinero. Él decía que lo que le hacía feliz era hacer cosas por los demás, y que eso le daba una sensación genial en su interior. Pero realmente nadie le creía, y pensaban que no andaba muy bien de la cabeza. Dedicaba todo el día a ayudar a los demás, a dar limosna y ayuda a los más pobres, a cuidar de los animales, y raras veces hacía nada para sí mismo.</a:t>
            </a:r>
            <a:br>
              <a:rPr lang="es-CR" sz="1200">
                <a:latin typeface="Calibri" pitchFamily="34" charset="0"/>
              </a:rPr>
            </a:br>
            <a:r>
              <a:rPr lang="es-CR" sz="1200">
                <a:latin typeface="Calibri" pitchFamily="34" charset="0"/>
              </a:rPr>
              <a:t>Un día conoció a un famoso médico al que extrañó tanto su caso, que decidió investigarlo, y con un complejo sistema de cámaras y tubos, pudo grabar lo que ocurría en su interior. Lo que descubrieron fue sorprendente: cada vez que hacía algo bueno, un millar de angelitos diminutos aparecían para hacerle cosquillas justo en el corazón.</a:t>
            </a:r>
            <a:br>
              <a:rPr lang="es-CR" sz="1200">
                <a:latin typeface="Calibri" pitchFamily="34" charset="0"/>
              </a:rPr>
            </a:br>
            <a:r>
              <a:rPr lang="es-CR" sz="1200">
                <a:latin typeface="Calibri" pitchFamily="34" charset="0"/>
              </a:rPr>
              <a:t>Aquello explicó la felicidad del niño, pero el médico siguió estudiando hasta descubrir que todos tenemos ese millar de angelitos en nuestro interior. La pena es que como hacemos tan pocas cosas buenas, andan todos aburridos haciendo el vago.</a:t>
            </a:r>
            <a:br>
              <a:rPr lang="es-CR" sz="1200">
                <a:latin typeface="Calibri" pitchFamily="34" charset="0"/>
              </a:rPr>
            </a:br>
            <a:r>
              <a:rPr lang="es-CR" sz="1200">
                <a:latin typeface="Calibri" pitchFamily="34" charset="0"/>
              </a:rPr>
              <a:t>Y así se descubrió en qué consiste la felicidad, y gracias a ese niño todos sabemos qué hay que hacer para llegar a sentir cosquillitas </a:t>
            </a:r>
          </a:p>
        </p:txBody>
      </p:sp>
      <p:graphicFrame>
        <p:nvGraphicFramePr>
          <p:cNvPr id="7" name="6 Tabla"/>
          <p:cNvGraphicFramePr>
            <a:graphicFrameLocks noGrp="1"/>
          </p:cNvGraphicFramePr>
          <p:nvPr/>
        </p:nvGraphicFramePr>
        <p:xfrm>
          <a:off x="500063" y="3929063"/>
          <a:ext cx="4405323" cy="2103120"/>
        </p:xfrm>
        <a:graphic>
          <a:graphicData uri="http://schemas.openxmlformats.org/drawingml/2006/table">
            <a:tbl>
              <a:tblPr/>
              <a:tblGrid>
                <a:gridCol w="1468441"/>
                <a:gridCol w="1468441"/>
                <a:gridCol w="1468441"/>
              </a:tblGrid>
              <a:tr h="0">
                <a:tc>
                  <a:txBody>
                    <a:bodyPr/>
                    <a:lstStyle/>
                    <a:p>
                      <a:r>
                        <a:rPr lang="es-CR" sz="1400" b="1" dirty="0"/>
                        <a:t>Idea y enseñanza principal</a:t>
                      </a:r>
                    </a:p>
                  </a:txBody>
                  <a:tcPr anchor="ctr">
                    <a:lnL>
                      <a:noFill/>
                    </a:lnL>
                    <a:lnR>
                      <a:noFill/>
                    </a:lnR>
                    <a:lnT>
                      <a:noFill/>
                    </a:lnT>
                    <a:lnB>
                      <a:noFill/>
                    </a:lnB>
                  </a:tcPr>
                </a:tc>
                <a:tc>
                  <a:txBody>
                    <a:bodyPr/>
                    <a:lstStyle/>
                    <a:p>
                      <a:r>
                        <a:rPr lang="es-CR" sz="1400" b="1" dirty="0"/>
                        <a:t>Ambientación</a:t>
                      </a:r>
                    </a:p>
                  </a:txBody>
                  <a:tcPr anchor="ctr">
                    <a:lnL>
                      <a:noFill/>
                    </a:lnL>
                    <a:lnR>
                      <a:noFill/>
                    </a:lnR>
                    <a:lnT>
                      <a:noFill/>
                    </a:lnT>
                    <a:lnB>
                      <a:noFill/>
                    </a:lnB>
                  </a:tcPr>
                </a:tc>
                <a:tc>
                  <a:txBody>
                    <a:bodyPr/>
                    <a:lstStyle/>
                    <a:p>
                      <a:r>
                        <a:rPr lang="es-CR" sz="1400" b="1" dirty="0"/>
                        <a:t>Personajes</a:t>
                      </a:r>
                    </a:p>
                  </a:txBody>
                  <a:tcPr anchor="ctr">
                    <a:lnL>
                      <a:noFill/>
                    </a:lnL>
                    <a:lnR>
                      <a:noFill/>
                    </a:lnR>
                    <a:lnT>
                      <a:noFill/>
                    </a:lnT>
                    <a:lnB>
                      <a:noFill/>
                    </a:lnB>
                  </a:tcPr>
                </a:tc>
              </a:tr>
              <a:tr h="0">
                <a:tc>
                  <a:txBody>
                    <a:bodyPr/>
                    <a:lstStyle/>
                    <a:p>
                      <a:r>
                        <a:rPr lang="es-CR" sz="1400"/>
                        <a:t>Explicar de forma comprensible para los niños la alegría y satisfacción que dan las buenas acciones</a:t>
                      </a:r>
                    </a:p>
                  </a:txBody>
                  <a:tcPr anchor="ctr">
                    <a:lnL>
                      <a:noFill/>
                    </a:lnL>
                    <a:lnR>
                      <a:noFill/>
                    </a:lnR>
                    <a:lnT>
                      <a:noFill/>
                    </a:lnT>
                    <a:lnB>
                      <a:noFill/>
                    </a:lnB>
                  </a:tcPr>
                </a:tc>
                <a:tc>
                  <a:txBody>
                    <a:bodyPr/>
                    <a:lstStyle/>
                    <a:p>
                      <a:r>
                        <a:rPr lang="es-CR" sz="1400"/>
                        <a:t>Una ciudad cualquiera</a:t>
                      </a:r>
                    </a:p>
                  </a:txBody>
                  <a:tcPr anchor="ctr">
                    <a:lnL>
                      <a:noFill/>
                    </a:lnL>
                    <a:lnR>
                      <a:noFill/>
                    </a:lnR>
                    <a:lnT>
                      <a:noFill/>
                    </a:lnT>
                    <a:lnB>
                      <a:noFill/>
                    </a:lnB>
                  </a:tcPr>
                </a:tc>
                <a:tc>
                  <a:txBody>
                    <a:bodyPr/>
                    <a:lstStyle/>
                    <a:p>
                      <a:r>
                        <a:rPr lang="es-CR" sz="1400" dirty="0"/>
                        <a:t>Un niño, su entorno, y un doctor</a:t>
                      </a:r>
                    </a:p>
                  </a:txBody>
                  <a:tcPr anchor="ctr">
                    <a:lnL>
                      <a:noFill/>
                    </a:lnL>
                    <a:lnR>
                      <a:noFill/>
                    </a:lnR>
                    <a:lnT>
                      <a:noFill/>
                    </a:lnT>
                    <a:lnB>
                      <a:noFill/>
                    </a:lnB>
                  </a:tcPr>
                </a:tc>
              </a:tr>
            </a:tbl>
          </a:graphicData>
        </a:graphic>
      </p:graphicFrame>
      <p:pic>
        <p:nvPicPr>
          <p:cNvPr id="12301" name="Picture 2" descr="Doctor Stick Figure Card"/>
          <p:cNvPicPr>
            <a:picLocks noChangeAspect="1" noChangeArrowheads="1"/>
          </p:cNvPicPr>
          <p:nvPr/>
        </p:nvPicPr>
        <p:blipFill>
          <a:blip r:embed="rId3" cstate="print">
            <a:grayscl/>
          </a:blip>
          <a:srcRect/>
          <a:stretch>
            <a:fillRect/>
          </a:stretch>
        </p:blipFill>
        <p:spPr bwMode="auto">
          <a:xfrm>
            <a:off x="2786063" y="1928813"/>
            <a:ext cx="1639887" cy="1928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145435"/>
          </a:xfrm>
        </p:spPr>
        <p:txBody>
          <a:bodyPr>
            <a:normAutofit fontScale="77500" lnSpcReduction="20000"/>
          </a:bodyPr>
          <a:lstStyle/>
          <a:p>
            <a:pPr fontAlgn="base"/>
            <a:r>
              <a:rPr lang="es-VE" dirty="0">
                <a:latin typeface="Verdana" pitchFamily="34" charset="0"/>
                <a:ea typeface="Verdana" pitchFamily="34" charset="0"/>
                <a:cs typeface="Verdana" pitchFamily="34" charset="0"/>
              </a:rPr>
              <a:t>¿Quiénes son los personajes del cuento</a:t>
            </a:r>
            <a:r>
              <a:rPr lang="es-VE" dirty="0" smtClean="0">
                <a:latin typeface="Verdana" pitchFamily="34" charset="0"/>
                <a:ea typeface="Verdana" pitchFamily="34" charset="0"/>
                <a:cs typeface="Verdana" pitchFamily="34" charset="0"/>
              </a:rPr>
              <a:t>?__________________________________________________________________________________________________________________________________________________</a:t>
            </a:r>
            <a:endParaRPr lang="es-ES" dirty="0">
              <a:latin typeface="Verdana" pitchFamily="34" charset="0"/>
              <a:ea typeface="Verdana" pitchFamily="34" charset="0"/>
              <a:cs typeface="Verdana" pitchFamily="34" charset="0"/>
            </a:endParaRPr>
          </a:p>
          <a:p>
            <a:pPr fontAlgn="base"/>
            <a:r>
              <a:rPr lang="es-VE" dirty="0" smtClean="0">
                <a:latin typeface="Verdana" pitchFamily="34" charset="0"/>
                <a:ea typeface="Verdana" pitchFamily="34" charset="0"/>
                <a:cs typeface="Verdana" pitchFamily="34" charset="0"/>
              </a:rPr>
              <a:t>¿</a:t>
            </a:r>
            <a:r>
              <a:rPr lang="es-VE" dirty="0">
                <a:latin typeface="Verdana" pitchFamily="34" charset="0"/>
                <a:ea typeface="Verdana" pitchFamily="34" charset="0"/>
                <a:cs typeface="Verdana" pitchFamily="34" charset="0"/>
              </a:rPr>
              <a:t>Cómo era la princesa al inicio del cuento</a:t>
            </a:r>
            <a:r>
              <a:rPr lang="es-VE" dirty="0" smtClean="0">
                <a:latin typeface="Verdana" pitchFamily="34" charset="0"/>
                <a:ea typeface="Verdana" pitchFamily="34" charset="0"/>
                <a:cs typeface="Verdana" pitchFamily="34" charset="0"/>
              </a:rPr>
              <a:t>?__________________________________________________________________________________________________________________________________________________</a:t>
            </a:r>
            <a:endParaRPr lang="es-ES" dirty="0">
              <a:latin typeface="Verdana" pitchFamily="34" charset="0"/>
              <a:ea typeface="Verdana" pitchFamily="34" charset="0"/>
              <a:cs typeface="Verdana" pitchFamily="34" charset="0"/>
            </a:endParaRPr>
          </a:p>
          <a:p>
            <a:pPr fontAlgn="base"/>
            <a:r>
              <a:rPr lang="es-VE" dirty="0">
                <a:latin typeface="Verdana" pitchFamily="34" charset="0"/>
                <a:ea typeface="Verdana" pitchFamily="34" charset="0"/>
                <a:cs typeface="Verdana" pitchFamily="34" charset="0"/>
              </a:rPr>
              <a:t>¿Cuáles son los cambios de la Princesa al final del cuento</a:t>
            </a:r>
            <a:r>
              <a:rPr lang="es-VE" dirty="0" smtClean="0">
                <a:latin typeface="Verdana" pitchFamily="34" charset="0"/>
                <a:ea typeface="Verdana" pitchFamily="34" charset="0"/>
                <a:cs typeface="Verdana" pitchFamily="34" charset="0"/>
              </a:rPr>
              <a:t>?__________________________________________________________________________________________________________________________________________________</a:t>
            </a:r>
            <a:endParaRPr lang="es-ES" dirty="0">
              <a:latin typeface="Verdana" pitchFamily="34" charset="0"/>
              <a:ea typeface="Verdana" pitchFamily="34" charset="0"/>
              <a:cs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8 CuadroTexto"/>
          <p:cNvSpPr txBox="1">
            <a:spLocks noChangeArrowheads="1"/>
          </p:cNvSpPr>
          <p:nvPr/>
        </p:nvSpPr>
        <p:spPr bwMode="auto">
          <a:xfrm>
            <a:off x="571500" y="2286000"/>
            <a:ext cx="2857500" cy="646113"/>
          </a:xfrm>
          <a:prstGeom prst="rect">
            <a:avLst/>
          </a:prstGeom>
          <a:noFill/>
          <a:ln w="9525">
            <a:noFill/>
            <a:miter lim="800000"/>
            <a:headEnd/>
            <a:tailEnd/>
          </a:ln>
        </p:spPr>
        <p:txBody>
          <a:bodyPr>
            <a:spAutoFit/>
          </a:bodyPr>
          <a:lstStyle/>
          <a:p>
            <a:r>
              <a:rPr lang="es-ES_tradnl" b="1">
                <a:latin typeface="Calibri" pitchFamily="34" charset="0"/>
              </a:rPr>
              <a:t>Valor Educativo:</a:t>
            </a:r>
          </a:p>
          <a:p>
            <a:r>
              <a:rPr lang="es-ES_tradnl">
                <a:latin typeface="Calibri" pitchFamily="34" charset="0"/>
              </a:rPr>
              <a:t>Paz</a:t>
            </a:r>
          </a:p>
        </p:txBody>
      </p:sp>
      <p:sp>
        <p:nvSpPr>
          <p:cNvPr id="31747" name="Rectangle 5"/>
          <p:cNvSpPr>
            <a:spLocks noChangeArrowheads="1"/>
          </p:cNvSpPr>
          <p:nvPr/>
        </p:nvSpPr>
        <p:spPr bwMode="auto">
          <a:xfrm>
            <a:off x="428625" y="642938"/>
            <a:ext cx="3000375" cy="1138237"/>
          </a:xfrm>
          <a:prstGeom prst="rect">
            <a:avLst/>
          </a:prstGeom>
          <a:noFill/>
          <a:ln w="9525">
            <a:noFill/>
            <a:miter lim="800000"/>
            <a:headEnd/>
            <a:tailEnd/>
          </a:ln>
        </p:spPr>
        <p:txBody>
          <a:bodyPr lIns="0" tIns="0" rIns="0" bIns="0" anchor="ctr">
            <a:spAutoFit/>
          </a:bodyPr>
          <a:lstStyle/>
          <a:p>
            <a:pPr algn="ctr"/>
            <a:r>
              <a:rPr lang="es-CR" sz="2800" b="1">
                <a:latin typeface="Myriad Pro"/>
              </a:rPr>
              <a:t>La espada pacifista</a:t>
            </a:r>
          </a:p>
          <a:p>
            <a:pPr algn="ctr" eaLnBrk="0" hangingPunct="0"/>
            <a:r>
              <a:rPr lang="es-CR" i="1">
                <a:latin typeface="Times New Roman" pitchFamily="18" charset="0"/>
                <a:cs typeface="Times New Roman" pitchFamily="18" charset="0"/>
              </a:rPr>
              <a:t>( por Pedro Pablo Sacristán ) </a:t>
            </a:r>
            <a:endParaRPr lang="es-CR"/>
          </a:p>
        </p:txBody>
      </p:sp>
      <p:sp>
        <p:nvSpPr>
          <p:cNvPr id="31748" name="11 Rectángulo"/>
          <p:cNvSpPr>
            <a:spLocks noChangeArrowheads="1"/>
          </p:cNvSpPr>
          <p:nvPr/>
        </p:nvSpPr>
        <p:spPr bwMode="auto">
          <a:xfrm>
            <a:off x="3714750" y="142875"/>
            <a:ext cx="5429250" cy="6402388"/>
          </a:xfrm>
          <a:prstGeom prst="rect">
            <a:avLst/>
          </a:prstGeom>
          <a:noFill/>
          <a:ln w="9525">
            <a:noFill/>
            <a:miter lim="800000"/>
            <a:headEnd/>
            <a:tailEnd/>
          </a:ln>
        </p:spPr>
        <p:txBody>
          <a:bodyPr>
            <a:spAutoFit/>
          </a:bodyPr>
          <a:lstStyle/>
          <a:p>
            <a:r>
              <a:rPr lang="es-CR" sz="1000"/>
              <a:t>Había una vez una espada preciosa. Pertenecía a un gran rey, y desde siempre había estado en palacio, partipando en sus entrenamientos y exhibiciones, enormemente orgullosa. Hasta que un día, una gran discusión entre su majestad y el rey del país vecino, terminó con ambos reinos declarándose la guerra.</a:t>
            </a:r>
            <a:br>
              <a:rPr lang="es-CR" sz="1000"/>
            </a:br>
            <a:r>
              <a:rPr lang="es-CR" sz="1000"/>
              <a:t>La espada estaba emocionada con su primera participación en una batalla de verdad. Demostraría a todos lo valiente y especial que era, y ganaría una gran fama. Así estuvo imaginándose vencedora de muchos combates mientras iban de camino al frente. Pero cuando llegaron, ya había habido una primera batalla, y la espada pudo ver el resultado de la guerra. Aquello no tenía nada que ver con lo que había imaginado: nada de caballeros limpios, elegantes y triunfadores con sus armas relucientes; allí sólo había armas rotas y melladas, y muchísima gente sufriendo hambre y sed; casi no había comida y todo estaba lleno de suciedad envuelta en el olor más repugnante; muchos estaban medio muertos y tirados por el suelo y todos sangraban por múltiples heridas...</a:t>
            </a:r>
            <a:br>
              <a:rPr lang="es-CR" sz="1000"/>
            </a:br>
            <a:r>
              <a:rPr lang="es-CR" sz="1000"/>
              <a:t>Entonces la espada se dio cuenta de que no le gustaban las guerras ni las batallas. Ella prefería estar en paz y dedicarse a participar en torneos y concursos. Así que durante aquella noche previa a la gran batalla final, la espada buscaba la forma de impedirla. Finalmente, empezó a vibrar. Al principio emitía un pequeño zumbido, pero el sonido fue creciendo, hasta convertirse en un molesto sonido metálico. Las espadas y armaduras del resto de soldados preguntaron a la espada del rey qué estaba haciendo, y ésta les dijo:</a:t>
            </a:r>
            <a:br>
              <a:rPr lang="es-CR" sz="1000"/>
            </a:br>
            <a:r>
              <a:rPr lang="es-CR" sz="1000" i="1"/>
              <a:t>- "No quiero que haya batalla mañana, no me gusta la guerra"</a:t>
            </a:r>
            <a:r>
              <a:rPr lang="es-CR" sz="1000"/>
              <a:t>.</a:t>
            </a:r>
            <a:br>
              <a:rPr lang="es-CR" sz="1000"/>
            </a:br>
            <a:r>
              <a:rPr lang="es-CR" sz="1000" i="1"/>
              <a:t>- "A ninguno nos gusta, pero ¿qué podemos hacer?"</a:t>
            </a:r>
            <a:r>
              <a:rPr lang="es-CR" sz="1000"/>
              <a:t>.</a:t>
            </a:r>
            <a:br>
              <a:rPr lang="es-CR" sz="1000"/>
            </a:br>
            <a:r>
              <a:rPr lang="es-CR" sz="1000" i="1"/>
              <a:t>- "Vibrad como yo lo hago. Si hacemos suficiente ruido nadie podrá dormir"</a:t>
            </a:r>
            <a:r>
              <a:rPr lang="es-CR" sz="1000"/>
              <a:t>.</a:t>
            </a:r>
            <a:br>
              <a:rPr lang="es-CR" sz="1000"/>
            </a:br>
            <a:r>
              <a:rPr lang="es-CR" sz="1000"/>
              <a:t>Entonces las armas empezaron a vibrar, y el ruido fue creciendo hasta hacerse ensordecedor, y se hizo tan grande que llegó hasta el campamento de los enemigos, cuyas armas, hartas también de la guerra, se unieron a la gran protesta.</a:t>
            </a:r>
            <a:br>
              <a:rPr lang="es-CR" sz="1000"/>
            </a:br>
            <a:r>
              <a:rPr lang="es-CR" sz="1000"/>
              <a:t>A la mañana siguiente, cuando debía comenzar la batalla, ningún soldado estaba preparado. Nadie había conseguido dormir ni un poquito, ni siquiera los reyes y los generales, así que todos pasaron el día entero durmiendo. Cuando comenzaron a despertar al atardecer, decidieron dejar la batalla para el día siguiente.</a:t>
            </a:r>
            <a:br>
              <a:rPr lang="es-CR" sz="1000"/>
            </a:br>
            <a:r>
              <a:rPr lang="es-CR" sz="1000"/>
              <a:t>Pero las armas, lideradas por la espada del rey, volvieron a pasar la noche entonando su canto de paz, y nuevamente ningún soldado pudo descansar, teniendo que aplazar de nuevo la batalla, y lo mismo se repitió durante los siguientes siete días. Al atardecer del séptimo día, los reyes de los dos bandos se reunieron para ver qué podían hacer en aquella situación. Ambos estaban muy enfadados por su anterior discusión, pero al poco de estar juntos, comenzaron a comentar las noches sin sueño que habían tenido, la extrañeza de sus soldados, el desconcierto del día y la noche y las divertidas situaciones que había creado, y poco después ambos reían amistosamente con todas aquellas historietas.</a:t>
            </a:r>
            <a:br>
              <a:rPr lang="es-CR" sz="1000"/>
            </a:br>
            <a:r>
              <a:rPr lang="es-CR" sz="1000"/>
              <a:t>Afortunadamente, olvidaron sus antiguas disputas y pusieron fin a la guerra, volviendo cada uno a su país con la alegría de no haber tenido que luchar y de haber recuperado un amigo. Y de cuando en cuando los reyes se reunían para comentar sus aventuras como reyes, comprendiendo que eran muchas más las cosas que los unían que las que los separaban.</a:t>
            </a:r>
          </a:p>
        </p:txBody>
      </p:sp>
      <p:graphicFrame>
        <p:nvGraphicFramePr>
          <p:cNvPr id="13" name="12 Tabla"/>
          <p:cNvGraphicFramePr>
            <a:graphicFrameLocks noGrp="1"/>
          </p:cNvGraphicFramePr>
          <p:nvPr/>
        </p:nvGraphicFramePr>
        <p:xfrm>
          <a:off x="428625" y="3357563"/>
          <a:ext cx="3286146" cy="3108960"/>
        </p:xfrm>
        <a:graphic>
          <a:graphicData uri="http://schemas.openxmlformats.org/drawingml/2006/table">
            <a:tbl>
              <a:tblPr/>
              <a:tblGrid>
                <a:gridCol w="1095382"/>
                <a:gridCol w="1095382"/>
                <a:gridCol w="1095382"/>
              </a:tblGrid>
              <a:tr h="0">
                <a:tc>
                  <a:txBody>
                    <a:bodyPr/>
                    <a:lstStyle/>
                    <a:p>
                      <a:pPr algn="l"/>
                      <a:r>
                        <a:rPr lang="es-CR" sz="1200" b="1" dirty="0"/>
                        <a:t>Idea y enseñanza principal</a:t>
                      </a:r>
                    </a:p>
                  </a:txBody>
                  <a:tcPr anchor="ctr">
                    <a:lnL>
                      <a:noFill/>
                    </a:lnL>
                    <a:lnR>
                      <a:noFill/>
                    </a:lnR>
                    <a:lnT>
                      <a:noFill/>
                    </a:lnT>
                    <a:lnB>
                      <a:noFill/>
                    </a:lnB>
                  </a:tcPr>
                </a:tc>
                <a:tc>
                  <a:txBody>
                    <a:bodyPr/>
                    <a:lstStyle/>
                    <a:p>
                      <a:r>
                        <a:rPr lang="es-CR" sz="1200" b="1" dirty="0"/>
                        <a:t>Ambientación</a:t>
                      </a:r>
                    </a:p>
                  </a:txBody>
                  <a:tcPr anchor="ctr">
                    <a:lnL>
                      <a:noFill/>
                    </a:lnL>
                    <a:lnR>
                      <a:noFill/>
                    </a:lnR>
                    <a:lnT>
                      <a:noFill/>
                    </a:lnT>
                    <a:lnB>
                      <a:noFill/>
                    </a:lnB>
                  </a:tcPr>
                </a:tc>
                <a:tc>
                  <a:txBody>
                    <a:bodyPr/>
                    <a:lstStyle/>
                    <a:p>
                      <a:r>
                        <a:rPr lang="es-CR" sz="1200" b="1" dirty="0"/>
                        <a:t>Personajes</a:t>
                      </a:r>
                    </a:p>
                  </a:txBody>
                  <a:tcPr anchor="ctr">
                    <a:lnL>
                      <a:noFill/>
                    </a:lnL>
                    <a:lnR>
                      <a:noFill/>
                    </a:lnR>
                    <a:lnT>
                      <a:noFill/>
                    </a:lnT>
                    <a:lnB>
                      <a:noFill/>
                    </a:lnB>
                  </a:tcPr>
                </a:tc>
              </a:tr>
              <a:tr h="0">
                <a:tc>
                  <a:txBody>
                    <a:bodyPr/>
                    <a:lstStyle/>
                    <a:p>
                      <a:r>
                        <a:rPr lang="es-CR" sz="1200"/>
                        <a:t>Dos ideas: que las guerras y batallas no tienen nada de romántico, y que todos, hasta los menos pensados, podemos hacer algo por conseguir la paz</a:t>
                      </a:r>
                    </a:p>
                  </a:txBody>
                  <a:tcPr anchor="ctr">
                    <a:lnL>
                      <a:noFill/>
                    </a:lnL>
                    <a:lnR>
                      <a:noFill/>
                    </a:lnR>
                    <a:lnT>
                      <a:noFill/>
                    </a:lnT>
                    <a:lnB>
                      <a:noFill/>
                    </a:lnB>
                  </a:tcPr>
                </a:tc>
                <a:tc>
                  <a:txBody>
                    <a:bodyPr/>
                    <a:lstStyle/>
                    <a:p>
                      <a:r>
                        <a:rPr lang="es-CR" sz="1200" dirty="0"/>
                        <a:t>Una batalla entre dos antiguos reinos</a:t>
                      </a:r>
                    </a:p>
                  </a:txBody>
                  <a:tcPr anchor="ctr">
                    <a:lnL>
                      <a:noFill/>
                    </a:lnL>
                    <a:lnR>
                      <a:noFill/>
                    </a:lnR>
                    <a:lnT>
                      <a:noFill/>
                    </a:lnT>
                    <a:lnB>
                      <a:noFill/>
                    </a:lnB>
                  </a:tcPr>
                </a:tc>
                <a:tc>
                  <a:txBody>
                    <a:bodyPr/>
                    <a:lstStyle/>
                    <a:p>
                      <a:r>
                        <a:rPr lang="es-CR" sz="1200" dirty="0"/>
                        <a:t>Una espada y los reyes de dos países vecinos</a:t>
                      </a:r>
                    </a:p>
                  </a:txBody>
                  <a:tcPr anchor="ctr">
                    <a:lnL>
                      <a:noFill/>
                    </a:lnL>
                    <a:lnR>
                      <a:noFill/>
                    </a:lnR>
                    <a:lnT>
                      <a:noFill/>
                    </a:lnT>
                    <a:lnB>
                      <a:noFill/>
                    </a:lnB>
                  </a:tcPr>
                </a:tc>
              </a:tr>
            </a:tbl>
          </a:graphicData>
        </a:graphic>
      </p:graphicFrame>
      <p:pic>
        <p:nvPicPr>
          <p:cNvPr id="31756" name="Picture 6" descr="Prince Charming With Sword And Shield Card"/>
          <p:cNvPicPr>
            <a:picLocks noChangeAspect="1" noChangeArrowheads="1"/>
          </p:cNvPicPr>
          <p:nvPr/>
        </p:nvPicPr>
        <p:blipFill>
          <a:blip r:embed="rId3" cstate="print">
            <a:grayscl/>
          </a:blip>
          <a:srcRect/>
          <a:stretch>
            <a:fillRect/>
          </a:stretch>
        </p:blipFill>
        <p:spPr bwMode="auto">
          <a:xfrm>
            <a:off x="2357438" y="1785938"/>
            <a:ext cx="1217612" cy="1785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1081</Words>
  <Application>Microsoft Office PowerPoint</Application>
  <PresentationFormat>Presentación en pantalla (4:3)</PresentationFormat>
  <Paragraphs>80</Paragraphs>
  <Slides>10</Slides>
  <Notes>4</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PROMOVIENDO LOS VALORES</vt:lpstr>
      <vt:lpstr>Recomendaciones para trabajar la guía</vt:lpstr>
      <vt:lpstr>Diapositiva 3</vt:lpstr>
      <vt:lpstr>Piensa que te hace sonreir…… </vt:lpstr>
      <vt:lpstr>Diapositiva 5</vt:lpstr>
      <vt:lpstr>Diapositiva 6</vt:lpstr>
      <vt:lpstr>Diapositiva 7</vt:lpstr>
      <vt:lpstr>Diapositiva 8</vt:lpstr>
      <vt:lpstr>Diapositiva 9</vt:lpstr>
      <vt:lpstr>¿Qué cosas unía a los reyes? ____________________________________________________________________________________________________________________________________________________________________ ¿Por qué es importante vivir en paz? ____________________________________________________________________________________________________________________________________________________________________________________________________________________________</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PROMOVIENDO LOS VALORES</dc:title>
  <dc:creator>Usuario</dc:creator>
  <cp:lastModifiedBy>Usuario</cp:lastModifiedBy>
  <cp:revision>2</cp:revision>
  <dcterms:created xsi:type="dcterms:W3CDTF">2014-02-24T14:10:52Z</dcterms:created>
  <dcterms:modified xsi:type="dcterms:W3CDTF">2014-02-24T14:44:31Z</dcterms:modified>
</cp:coreProperties>
</file>