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0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59" autoAdjust="0"/>
    <p:restoredTop sz="94280" autoAdjust="0"/>
  </p:normalViewPr>
  <p:slideViewPr>
    <p:cSldViewPr snapToGrid="0">
      <p:cViewPr>
        <p:scale>
          <a:sx n="70" d="100"/>
          <a:sy n="70" d="100"/>
        </p:scale>
        <p:origin x="-95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72654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93331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40282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22101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537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55361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28603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89352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09964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27021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5125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3000">
              <a:schemeClr val="accent1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EAF1849-ACAE-4B0B-BCC8-8607962FE4CD}" type="datetimeFigureOut">
              <a:rPr lang="es-VE" smtClean="0"/>
              <a:pPr/>
              <a:t>19/10/2018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B3B5467-0AB1-49BC-90EE-A3F3DF9007B1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560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37" y="0"/>
            <a:ext cx="392928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5th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grade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English class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24016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Unit 6</a:t>
            </a:r>
          </a:p>
        </p:txBody>
      </p:sp>
      <p:sp>
        <p:nvSpPr>
          <p:cNvPr id="7" name="Rectangle 3"/>
          <p:cNvSpPr/>
          <p:nvPr/>
        </p:nvSpPr>
        <p:spPr>
          <a:xfrm>
            <a:off x="2057400" y="3276600"/>
            <a:ext cx="5105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YUMMY FOOD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Picture 8" descr="Image result for lear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021"/>
          <a:stretch>
            <a:fillRect/>
          </a:stretch>
        </p:blipFill>
        <p:spPr bwMode="auto">
          <a:xfrm>
            <a:off x="2138363" y="4800600"/>
            <a:ext cx="5308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14338"/>
            <a:ext cx="154463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33400"/>
            <a:ext cx="15049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5"/>
          <p:cNvPicPr>
            <a:picLocks noChangeAspect="1"/>
          </p:cNvPicPr>
          <p:nvPr/>
        </p:nvPicPr>
        <p:blipFill rotWithShape="1">
          <a:blip r:embed="rId5" cstate="print"/>
          <a:srcRect l="13231" t="33574" r="13538" b="25888"/>
          <a:stretch/>
        </p:blipFill>
        <p:spPr>
          <a:xfrm rot="4405283">
            <a:off x="531597" y="3378807"/>
            <a:ext cx="1976594" cy="82063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476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04712" y="54232"/>
            <a:ext cx="6220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Grammar</a:t>
            </a:r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UNIT 6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9403" y="1127820"/>
            <a:ext cx="8152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Maiandra GD" panose="020E0502030308020204" pitchFamily="34" charset="0"/>
              </a:rPr>
              <a:t>We use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much </a:t>
            </a:r>
            <a:r>
              <a:rPr lang="en-US" sz="2000" b="1" dirty="0">
                <a:solidFill>
                  <a:srgbClr val="0070C0"/>
                </a:solidFill>
                <a:latin typeface="Maiandra GD" panose="020E0502030308020204" pitchFamily="34" charset="0"/>
              </a:rPr>
              <a:t>/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many </a:t>
            </a:r>
            <a:r>
              <a:rPr lang="en-US" sz="2000" b="1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to </a:t>
            </a:r>
            <a:r>
              <a:rPr lang="en-US" sz="2000" b="1" dirty="0">
                <a:solidFill>
                  <a:srgbClr val="0070C0"/>
                </a:solidFill>
                <a:latin typeface="Maiandra GD" panose="020E0502030308020204" pitchFamily="34" charset="0"/>
              </a:rPr>
              <a:t>ask about the quantity of something. We use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much </a:t>
            </a:r>
            <a:r>
              <a:rPr lang="en-US" sz="2000" b="1" dirty="0">
                <a:solidFill>
                  <a:srgbClr val="0070C0"/>
                </a:solidFill>
                <a:latin typeface="Maiandra GD" panose="020E0502030308020204" pitchFamily="34" charset="0"/>
              </a:rPr>
              <a:t>for uncountable nouns and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many </a:t>
            </a:r>
            <a:r>
              <a:rPr lang="en-US" sz="2000" b="1" dirty="0">
                <a:solidFill>
                  <a:srgbClr val="0070C0"/>
                </a:solidFill>
                <a:latin typeface="Maiandra GD" panose="020E0502030308020204" pitchFamily="34" charset="0"/>
              </a:rPr>
              <a:t>for countable nouns</a:t>
            </a:r>
            <a:r>
              <a:rPr lang="en-US" sz="20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Usamos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Maiandra GD" panose="020E0502030308020204" pitchFamily="34" charset="0"/>
              </a:rPr>
              <a:t>much / many 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para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preguntar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acerca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de la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cantidad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de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algo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.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Usamos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Maiandra GD" panose="020E0502030308020204" pitchFamily="34" charset="0"/>
              </a:rPr>
              <a:t>much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para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sustantivos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no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contables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y </a:t>
            </a:r>
            <a:r>
              <a:rPr lang="en-US" sz="2000" b="1" i="1" dirty="0">
                <a:solidFill>
                  <a:srgbClr val="002060"/>
                </a:solidFill>
                <a:latin typeface="Maiandra GD" panose="020E0502030308020204" pitchFamily="34" charset="0"/>
              </a:rPr>
              <a:t>many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para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sustantivos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contables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How much bacon </a:t>
            </a:r>
            <a:r>
              <a:rPr lang="en-US" sz="2000" b="1" i="1" dirty="0">
                <a:solidFill>
                  <a:srgbClr val="FF0000"/>
                </a:solidFill>
                <a:latin typeface="Maiandra GD" panose="020E0502030308020204" pitchFamily="34" charset="0"/>
              </a:rPr>
              <a:t>is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there?</a:t>
            </a:r>
          </a:p>
          <a:p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How many cupcakes </a:t>
            </a:r>
            <a:r>
              <a:rPr lang="en-US" sz="2000" b="1" i="1" dirty="0">
                <a:solidFill>
                  <a:srgbClr val="FF0000"/>
                </a:solidFill>
                <a:latin typeface="Maiandra GD" panose="020E0502030308020204" pitchFamily="34" charset="0"/>
              </a:rPr>
              <a:t>are </a:t>
            </a:r>
            <a:r>
              <a:rPr lang="en-US" sz="2000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there?</a:t>
            </a:r>
          </a:p>
          <a:p>
            <a:endParaRPr lang="en-US" sz="2000" i="1" dirty="0">
              <a:latin typeface="Maiandra GD" panose="020E0502030308020204" pitchFamily="34" charset="0"/>
            </a:endParaRPr>
          </a:p>
          <a:p>
            <a:r>
              <a:rPr lang="en-US" sz="2000" i="1" dirty="0" err="1" smtClean="0">
                <a:solidFill>
                  <a:srgbClr val="002060"/>
                </a:solidFill>
                <a:latin typeface="Maiandra GD" panose="020E0502030308020204" pitchFamily="34" charset="0"/>
              </a:rPr>
              <a:t>Cuanta</a:t>
            </a:r>
            <a:r>
              <a:rPr lang="en-US" sz="2000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tocineta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hay?</a:t>
            </a:r>
          </a:p>
          <a:p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Cuantos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ponques</a:t>
            </a:r>
            <a:r>
              <a:rPr lang="en-US" sz="2000" i="1" dirty="0">
                <a:solidFill>
                  <a:srgbClr val="002060"/>
                </a:solidFill>
                <a:latin typeface="Maiandra GD" panose="020E0502030308020204" pitchFamily="34" charset="0"/>
              </a:rPr>
              <a:t> hay?</a:t>
            </a:r>
            <a:endParaRPr lang="es-VE" sz="2000" i="1" dirty="0">
              <a:solidFill>
                <a:srgbClr val="002060"/>
              </a:solidFill>
            </a:endParaRPr>
          </a:p>
        </p:txBody>
      </p:sp>
      <p:pic>
        <p:nvPicPr>
          <p:cNvPr id="8200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00" y="3822324"/>
            <a:ext cx="5059827" cy="2857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982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2774" y="709690"/>
            <a:ext cx="8545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es-ES" sz="48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1810738"/>
              </p:ext>
            </p:extLst>
          </p:nvPr>
        </p:nvGraphicFramePr>
        <p:xfrm>
          <a:off x="1277641" y="453726"/>
          <a:ext cx="763876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752">
                  <a:extLst>
                    <a:ext uri="{9D8B030D-6E8A-4147-A177-3AD203B41FA5}">
                      <a16:colId xmlns:a16="http://schemas.microsoft.com/office/drawing/2014/main" xmlns="" val="2120720310"/>
                    </a:ext>
                  </a:extLst>
                </a:gridCol>
                <a:gridCol w="1527752">
                  <a:extLst>
                    <a:ext uri="{9D8B030D-6E8A-4147-A177-3AD203B41FA5}">
                      <a16:colId xmlns:a16="http://schemas.microsoft.com/office/drawing/2014/main" xmlns="" val="1725844220"/>
                    </a:ext>
                  </a:extLst>
                </a:gridCol>
                <a:gridCol w="1527752">
                  <a:extLst>
                    <a:ext uri="{9D8B030D-6E8A-4147-A177-3AD203B41FA5}">
                      <a16:colId xmlns:a16="http://schemas.microsoft.com/office/drawing/2014/main" xmlns="" val="1407699158"/>
                    </a:ext>
                  </a:extLst>
                </a:gridCol>
                <a:gridCol w="1662798">
                  <a:extLst>
                    <a:ext uri="{9D8B030D-6E8A-4147-A177-3AD203B41FA5}">
                      <a16:colId xmlns:a16="http://schemas.microsoft.com/office/drawing/2014/main" xmlns="" val="1389127607"/>
                    </a:ext>
                  </a:extLst>
                </a:gridCol>
                <a:gridCol w="1392706">
                  <a:extLst>
                    <a:ext uri="{9D8B030D-6E8A-4147-A177-3AD203B41FA5}">
                      <a16:colId xmlns:a16="http://schemas.microsoft.com/office/drawing/2014/main" xmlns="" val="2699827921"/>
                    </a:ext>
                  </a:extLst>
                </a:gridCol>
              </a:tblGrid>
              <a:tr h="985975"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Question</a:t>
                      </a:r>
                      <a:r>
                        <a:rPr lang="es-VE" sz="2200" dirty="0"/>
                        <a:t>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Much</a:t>
                      </a:r>
                      <a:r>
                        <a:rPr lang="es-VE" sz="2200" dirty="0"/>
                        <a:t>/ </a:t>
                      </a:r>
                      <a:r>
                        <a:rPr lang="es-VE" sz="2200" dirty="0" err="1"/>
                        <a:t>many</a:t>
                      </a:r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Noun</a:t>
                      </a:r>
                      <a:r>
                        <a:rPr lang="es-VE" sz="2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</a:t>
                      </a:r>
                    </a:p>
                    <a:p>
                      <a:pPr algn="ctr"/>
                      <a:r>
                        <a:rPr lang="es-VE" sz="2200" dirty="0"/>
                        <a:t>(in 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613877"/>
                  </a:ext>
                </a:extLst>
              </a:tr>
              <a:tr h="571240">
                <a:tc>
                  <a:txBody>
                    <a:bodyPr/>
                    <a:lstStyle/>
                    <a:p>
                      <a:pPr algn="ctr"/>
                      <a:r>
                        <a:rPr lang="es-VE" sz="15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500" dirty="0"/>
                        <a:t>MUCH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500" dirty="0"/>
                        <a:t>CHEESE</a:t>
                      </a:r>
                    </a:p>
                    <a:p>
                      <a:pPr algn="ctr"/>
                      <a:r>
                        <a:rPr lang="es-VE" sz="1500" dirty="0"/>
                        <a:t>SALAD</a:t>
                      </a:r>
                    </a:p>
                    <a:p>
                      <a:pPr algn="ctr"/>
                      <a:r>
                        <a:rPr lang="es-VE" sz="1500" dirty="0"/>
                        <a:t>SPAGHETTI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THERE?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89029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4193995"/>
              </p:ext>
            </p:extLst>
          </p:nvPr>
        </p:nvGraphicFramePr>
        <p:xfrm>
          <a:off x="1304938" y="2951700"/>
          <a:ext cx="763876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74">
                  <a:extLst>
                    <a:ext uri="{9D8B030D-6E8A-4147-A177-3AD203B41FA5}">
                      <a16:colId xmlns:a16="http://schemas.microsoft.com/office/drawing/2014/main" xmlns="" val="2120720310"/>
                    </a:ext>
                  </a:extLst>
                </a:gridCol>
                <a:gridCol w="1364566">
                  <a:extLst>
                    <a:ext uri="{9D8B030D-6E8A-4147-A177-3AD203B41FA5}">
                      <a16:colId xmlns:a16="http://schemas.microsoft.com/office/drawing/2014/main" xmlns="" val="1725844220"/>
                    </a:ext>
                  </a:extLst>
                </a:gridCol>
                <a:gridCol w="1772530">
                  <a:extLst>
                    <a:ext uri="{9D8B030D-6E8A-4147-A177-3AD203B41FA5}">
                      <a16:colId xmlns:a16="http://schemas.microsoft.com/office/drawing/2014/main" xmlns="" val="1407699158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xmlns="" val="1389127607"/>
                    </a:ext>
                  </a:extLst>
                </a:gridCol>
                <a:gridCol w="1378638">
                  <a:extLst>
                    <a:ext uri="{9D8B030D-6E8A-4147-A177-3AD203B41FA5}">
                      <a16:colId xmlns:a16="http://schemas.microsoft.com/office/drawing/2014/main" xmlns="" val="2699827921"/>
                    </a:ext>
                  </a:extLst>
                </a:gridCol>
              </a:tblGrid>
              <a:tr h="985975"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Question</a:t>
                      </a:r>
                      <a:r>
                        <a:rPr lang="es-VE" sz="2200" dirty="0"/>
                        <a:t>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Much</a:t>
                      </a:r>
                      <a:r>
                        <a:rPr lang="es-VE" sz="2200" dirty="0"/>
                        <a:t>/ </a:t>
                      </a:r>
                      <a:r>
                        <a:rPr lang="es-VE" sz="2200" dirty="0" err="1"/>
                        <a:t>many</a:t>
                      </a:r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Noun</a:t>
                      </a:r>
                      <a:r>
                        <a:rPr lang="es-VE" sz="2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</a:t>
                      </a:r>
                    </a:p>
                    <a:p>
                      <a:pPr algn="ctr"/>
                      <a:r>
                        <a:rPr lang="es-VE" sz="2200" dirty="0"/>
                        <a:t>(in 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613877"/>
                  </a:ext>
                </a:extLst>
              </a:tr>
              <a:tr h="571240"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500" dirty="0"/>
                        <a:t>MILK SHAKES</a:t>
                      </a:r>
                    </a:p>
                    <a:p>
                      <a:pPr algn="ctr"/>
                      <a:r>
                        <a:rPr lang="es-VE" sz="1500" dirty="0"/>
                        <a:t>EGGS</a:t>
                      </a:r>
                    </a:p>
                    <a:p>
                      <a:pPr algn="ctr"/>
                      <a:r>
                        <a:rPr lang="es-VE" sz="1500" dirty="0"/>
                        <a:t>STRAWBERRIES</a:t>
                      </a:r>
                    </a:p>
                    <a:p>
                      <a:pPr algn="ctr"/>
                      <a:r>
                        <a:rPr lang="es-VE" sz="1500" dirty="0"/>
                        <a:t>PANCAKES</a:t>
                      </a:r>
                    </a:p>
                    <a:p>
                      <a:pPr algn="ctr"/>
                      <a:r>
                        <a:rPr lang="es-VE" sz="1500" dirty="0"/>
                        <a:t>SAUSAGES</a:t>
                      </a:r>
                    </a:p>
                    <a:p>
                      <a:pPr algn="ctr"/>
                      <a:r>
                        <a:rPr lang="es-VE" sz="1500" dirty="0"/>
                        <a:t>SOUPS</a:t>
                      </a:r>
                    </a:p>
                    <a:p>
                      <a:pPr algn="ctr"/>
                      <a:r>
                        <a:rPr lang="es-VE" sz="1500" dirty="0"/>
                        <a:t>CHICKENS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endParaRPr lang="es-VE" sz="1500" dirty="0"/>
                    </a:p>
                    <a:p>
                      <a:pPr algn="ctr"/>
                      <a:r>
                        <a:rPr lang="es-VE" sz="1500" dirty="0"/>
                        <a:t>THERE?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89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8951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38289" y="146559"/>
            <a:ext cx="501242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Question</a:t>
            </a:r>
            <a:endParaRPr lang="es-ES" sz="35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3723" y="828182"/>
            <a:ext cx="7104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Meridien-Italic"/>
              </a:rPr>
              <a:t>Besides, we are going to learn about courtesy, how to make people feel welcome in your house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Ademas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aprenderemos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acerca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de la </a:t>
            </a:r>
            <a:r>
              <a:rPr lang="en-US" sz="2200" i="1" dirty="0" err="1" smtClean="0">
                <a:solidFill>
                  <a:srgbClr val="002060"/>
                </a:solidFill>
                <a:latin typeface="Meridien-Italic"/>
              </a:rPr>
              <a:t>cortesía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como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hacer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sentir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a la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gente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que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es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bienvenida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en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Meridien-Italic"/>
              </a:rPr>
              <a:t>tu</a:t>
            </a:r>
            <a:r>
              <a:rPr lang="en-US" sz="2200" i="1" dirty="0">
                <a:solidFill>
                  <a:srgbClr val="002060"/>
                </a:solidFill>
                <a:latin typeface="Meridien-Italic"/>
              </a:rPr>
              <a:t> casa</a:t>
            </a:r>
            <a:endParaRPr lang="es-VE" sz="22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859769"/>
              </p:ext>
            </p:extLst>
          </p:nvPr>
        </p:nvGraphicFramePr>
        <p:xfrm>
          <a:off x="1339140" y="2507044"/>
          <a:ext cx="6392360" cy="138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090">
                  <a:extLst>
                    <a:ext uri="{9D8B030D-6E8A-4147-A177-3AD203B41FA5}">
                      <a16:colId xmlns:a16="http://schemas.microsoft.com/office/drawing/2014/main" xmlns="" val="2495320671"/>
                    </a:ext>
                  </a:extLst>
                </a:gridCol>
                <a:gridCol w="1713444">
                  <a:extLst>
                    <a:ext uri="{9D8B030D-6E8A-4147-A177-3AD203B41FA5}">
                      <a16:colId xmlns:a16="http://schemas.microsoft.com/office/drawing/2014/main" xmlns="" val="4254986116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xmlns="" val="2219080589"/>
                    </a:ext>
                  </a:extLst>
                </a:gridCol>
                <a:gridCol w="1913207">
                  <a:extLst>
                    <a:ext uri="{9D8B030D-6E8A-4147-A177-3AD203B41FA5}">
                      <a16:colId xmlns:a16="http://schemas.microsoft.com/office/drawing/2014/main" xmlns="" val="4123781000"/>
                    </a:ext>
                  </a:extLst>
                </a:gridCol>
              </a:tblGrid>
              <a:tr h="701554">
                <a:tc>
                  <a:txBody>
                    <a:bodyPr/>
                    <a:lstStyle/>
                    <a:p>
                      <a:pPr algn="ctr"/>
                      <a:r>
                        <a:rPr lang="es-VE" sz="2400" dirty="0"/>
                        <a:t>Modal </a:t>
                      </a:r>
                      <a:r>
                        <a:rPr lang="es-VE" sz="2400" dirty="0" err="1"/>
                        <a:t>verb</a:t>
                      </a:r>
                      <a:endParaRPr lang="es-V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err="1"/>
                        <a:t>Subject</a:t>
                      </a:r>
                      <a:r>
                        <a:rPr lang="es-VE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err="1"/>
                        <a:t>verb</a:t>
                      </a:r>
                      <a:endParaRPr lang="es-V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2400" dirty="0" err="1"/>
                        <a:t>Complement</a:t>
                      </a:r>
                      <a:r>
                        <a:rPr lang="es-VE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60381"/>
                  </a:ext>
                </a:extLst>
              </a:tr>
              <a:tr h="559363">
                <a:tc>
                  <a:txBody>
                    <a:bodyPr/>
                    <a:lstStyle/>
                    <a:p>
                      <a:pPr algn="ctr"/>
                      <a:r>
                        <a:rPr lang="es-VE" sz="2000" dirty="0"/>
                        <a:t>WOULD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/>
                        <a:t>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dirty="0"/>
                        <a:t>CUPCAKES?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04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80" y="4107781"/>
            <a:ext cx="7818881" cy="264135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301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2770" t="14975" r="11538" b="16308"/>
          <a:stretch/>
        </p:blipFill>
        <p:spPr>
          <a:xfrm rot="21098568">
            <a:off x="292910" y="1483471"/>
            <a:ext cx="3283582" cy="22357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13231" t="33574" r="13538" b="25888"/>
          <a:stretch/>
        </p:blipFill>
        <p:spPr>
          <a:xfrm rot="5400000">
            <a:off x="2771816" y="2986402"/>
            <a:ext cx="3953191" cy="164126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0154" t="14348" r="17539" b="12831"/>
          <a:stretch/>
        </p:blipFill>
        <p:spPr>
          <a:xfrm rot="1008283">
            <a:off x="6008372" y="1613691"/>
            <a:ext cx="2836756" cy="248654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Rectángulo 17"/>
          <p:cNvSpPr/>
          <p:nvPr/>
        </p:nvSpPr>
        <p:spPr>
          <a:xfrm rot="21078309">
            <a:off x="1388016" y="3621053"/>
            <a:ext cx="175080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Salad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198686" y="5744180"/>
            <a:ext cx="318561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Milk</a:t>
            </a:r>
            <a:r>
              <a:rPr lang="es-ES" sz="4000" b="1" cap="none" spc="0" dirty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shake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 rot="989153">
            <a:off x="6302230" y="4026940"/>
            <a:ext cx="1242841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Egg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89051" y="77617"/>
            <a:ext cx="7463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VOCABULARY: UNIT 6</a:t>
            </a:r>
          </a:p>
        </p:txBody>
      </p:sp>
    </p:spTree>
    <p:extLst>
      <p:ext uri="{BB962C8B-B14F-4D97-AF65-F5344CB8AC3E}">
        <p14:creationId xmlns="" xmlns:p14="http://schemas.microsoft.com/office/powerpoint/2010/main" val="11005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9477" y="2877718"/>
            <a:ext cx="2717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Strawberry</a:t>
            </a:r>
            <a:r>
              <a:rPr lang="es-ES" sz="3200" b="1" cap="none" spc="0" dirty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63192" y="6005984"/>
            <a:ext cx="2717581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cap="none" spc="0" dirty="0" smtClean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Sausages</a:t>
            </a:r>
            <a:r>
              <a:rPr lang="es-ES" sz="3700" b="1" cap="none" spc="0" dirty="0" smtClean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sz="37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6154" t="18052" r="24769" b="17585"/>
          <a:stretch/>
        </p:blipFill>
        <p:spPr>
          <a:xfrm>
            <a:off x="1214069" y="279767"/>
            <a:ext cx="2542002" cy="250036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2461" t="13539" r="10616" b="16102"/>
          <a:stretch/>
        </p:blipFill>
        <p:spPr>
          <a:xfrm>
            <a:off x="1017907" y="3568572"/>
            <a:ext cx="3363122" cy="23071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8192" t="26462" r="15230" b="23077"/>
          <a:stretch/>
        </p:blipFill>
        <p:spPr>
          <a:xfrm>
            <a:off x="4910636" y="599774"/>
            <a:ext cx="3773179" cy="214487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5" name="Rectángulo 14"/>
          <p:cNvSpPr/>
          <p:nvPr/>
        </p:nvSpPr>
        <p:spPr>
          <a:xfrm>
            <a:off x="5352277" y="2780130"/>
            <a:ext cx="288989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Pancakes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12154" t="13128" r="9863" b="21846"/>
          <a:stretch/>
        </p:blipFill>
        <p:spPr>
          <a:xfrm>
            <a:off x="5131456" y="3568572"/>
            <a:ext cx="3331536" cy="20834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7" name="Rectángulo 16"/>
          <p:cNvSpPr/>
          <p:nvPr/>
        </p:nvSpPr>
        <p:spPr>
          <a:xfrm>
            <a:off x="6007584" y="5814269"/>
            <a:ext cx="157927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Soup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93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2462" t="13333" r="14461" b="19384"/>
          <a:stretch/>
        </p:blipFill>
        <p:spPr>
          <a:xfrm>
            <a:off x="3116680" y="3678383"/>
            <a:ext cx="3035489" cy="209608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3374120" y="5774468"/>
            <a:ext cx="243624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err="1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Chicken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2922" t="13538" r="15539" b="15077"/>
          <a:stretch/>
        </p:blipFill>
        <p:spPr>
          <a:xfrm rot="20209411">
            <a:off x="323573" y="1296441"/>
            <a:ext cx="2894791" cy="21664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Rectángulo 12"/>
          <p:cNvSpPr/>
          <p:nvPr/>
        </p:nvSpPr>
        <p:spPr>
          <a:xfrm rot="20220770">
            <a:off x="1345219" y="3198727"/>
            <a:ext cx="226215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err="1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Cheese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2308" t="13538" r="11230" b="16103"/>
          <a:stretch/>
        </p:blipFill>
        <p:spPr>
          <a:xfrm rot="362992">
            <a:off x="5451684" y="680549"/>
            <a:ext cx="3559127" cy="245629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5" name="Rectángulo 14"/>
          <p:cNvSpPr/>
          <p:nvPr/>
        </p:nvSpPr>
        <p:spPr>
          <a:xfrm rot="303973">
            <a:off x="5625657" y="3068997"/>
            <a:ext cx="289720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Spaghetti</a:t>
            </a:r>
            <a:endParaRPr lang="es-ES" sz="4000" b="1" cap="none" spc="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70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0543401"/>
              </p:ext>
            </p:extLst>
          </p:nvPr>
        </p:nvGraphicFramePr>
        <p:xfrm>
          <a:off x="1706880" y="1228188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4059667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930409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5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Salad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Ensalada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4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Milkshake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Merengada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5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Egg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Huevo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/>
                        <a:t>Strawberry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000" b="0" dirty="0"/>
                        <a:t>Fresa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42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Pancakes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Panquecas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41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Sausages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Salchicha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501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Soup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Sopa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6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Cheese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Queso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Chicken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Pollo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61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2000" b="1" dirty="0"/>
                        <a:t>Spaghetti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Espagueti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12915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05217" y="147466"/>
            <a:ext cx="7615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VOCABULARY: UNIT 6</a:t>
            </a:r>
          </a:p>
        </p:txBody>
      </p:sp>
    </p:spTree>
    <p:extLst>
      <p:ext uri="{BB962C8B-B14F-4D97-AF65-F5344CB8AC3E}">
        <p14:creationId xmlns="" xmlns:p14="http://schemas.microsoft.com/office/powerpoint/2010/main" val="72168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8335008"/>
              </p:ext>
            </p:extLst>
          </p:nvPr>
        </p:nvGraphicFramePr>
        <p:xfrm>
          <a:off x="103165" y="1214120"/>
          <a:ext cx="435629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24">
                  <a:extLst>
                    <a:ext uri="{9D8B030D-6E8A-4147-A177-3AD203B41FA5}">
                      <a16:colId xmlns:a16="http://schemas.microsoft.com/office/drawing/2014/main" xmlns="" val="405966767"/>
                    </a:ext>
                  </a:extLst>
                </a:gridCol>
                <a:gridCol w="2181370">
                  <a:extLst>
                    <a:ext uri="{9D8B030D-6E8A-4147-A177-3AD203B41FA5}">
                      <a16:colId xmlns:a16="http://schemas.microsoft.com/office/drawing/2014/main" xmlns="" val="930409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5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Hamburger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Hamburguesa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4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Juice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Jugo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5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Sandwich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 smtClean="0"/>
                        <a:t>Emparedado</a:t>
                      </a:r>
                      <a:endParaRPr lang="es-VE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/>
                        <a:t>Tea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000" b="0" dirty="0"/>
                        <a:t>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42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/>
                        <a:t>Bacon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000" b="0" dirty="0"/>
                        <a:t>Tocineta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41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Honey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Miel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501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Oil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Aceite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6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Tomatoes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Tomate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yogurt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Yogur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61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fridge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Nevera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12915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5084872"/>
              </p:ext>
            </p:extLst>
          </p:nvPr>
        </p:nvGraphicFramePr>
        <p:xfrm>
          <a:off x="4689229" y="1204350"/>
          <a:ext cx="437036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948">
                  <a:extLst>
                    <a:ext uri="{9D8B030D-6E8A-4147-A177-3AD203B41FA5}">
                      <a16:colId xmlns:a16="http://schemas.microsoft.com/office/drawing/2014/main" xmlns="" val="405966767"/>
                    </a:ext>
                  </a:extLst>
                </a:gridCol>
                <a:gridCol w="2188415">
                  <a:extLst>
                    <a:ext uri="{9D8B030D-6E8A-4147-A177-3AD203B41FA5}">
                      <a16:colId xmlns:a16="http://schemas.microsoft.com/office/drawing/2014/main" xmlns="" val="930409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800" dirty="0"/>
                        <a:t>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059844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Donut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Dona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043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cupcakes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 smtClean="0"/>
                        <a:t>Ponqués</a:t>
                      </a:r>
                      <a:endParaRPr lang="es-VE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5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oranges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Naranjas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5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/>
                        <a:t>Breakfast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000" b="0" dirty="0"/>
                        <a:t>Desayuno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342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Pudding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Pudin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41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Dinner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501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Lunch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Almuerzo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6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Roast beef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Carne asada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Meat 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Carne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61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Meal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000" b="0" dirty="0"/>
                        <a:t>Comida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12915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72955" y="182943"/>
            <a:ext cx="8871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VOCABULARY: UNIT 6</a:t>
            </a:r>
          </a:p>
        </p:txBody>
      </p:sp>
    </p:spTree>
    <p:extLst>
      <p:ext uri="{BB962C8B-B14F-4D97-AF65-F5344CB8AC3E}">
        <p14:creationId xmlns="" xmlns:p14="http://schemas.microsoft.com/office/powerpoint/2010/main" val="102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772" y="799981"/>
            <a:ext cx="85571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Maiandra GD" panose="020E0502030308020204" pitchFamily="34" charset="0"/>
              </a:rPr>
              <a:t>In this Unit we are going to learn to talk about COUNTABLE AND UNCOUNTABLE </a:t>
            </a:r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NOUNS. </a:t>
            </a:r>
            <a:r>
              <a:rPr lang="en-US" i="1" dirty="0" err="1" smtClean="0">
                <a:solidFill>
                  <a:srgbClr val="002060"/>
                </a:solidFill>
                <a:latin typeface="Maiandra GD" panose="020E0502030308020204" pitchFamily="34" charset="0"/>
              </a:rPr>
              <a:t>En</a:t>
            </a:r>
            <a:r>
              <a:rPr lang="en-US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esta</a:t>
            </a:r>
            <a:r>
              <a:rPr lang="en-US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unidad</a:t>
            </a:r>
            <a:r>
              <a:rPr lang="en-US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aprenderemos</a:t>
            </a:r>
            <a:r>
              <a:rPr lang="en-US" i="1" dirty="0">
                <a:solidFill>
                  <a:srgbClr val="002060"/>
                </a:solidFill>
                <a:latin typeface="Maiandra GD" panose="020E0502030308020204" pitchFamily="34" charset="0"/>
              </a:rPr>
              <a:t> a </a:t>
            </a:r>
            <a:r>
              <a:rPr lang="en-US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hablar</a:t>
            </a:r>
            <a:r>
              <a:rPr lang="en-US" i="1" dirty="0">
                <a:solidFill>
                  <a:srgbClr val="002060"/>
                </a:solidFill>
                <a:latin typeface="Maiandra GD" panose="020E0502030308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acerca</a:t>
            </a:r>
            <a:r>
              <a:rPr lang="en-US" i="1" dirty="0">
                <a:solidFill>
                  <a:srgbClr val="002060"/>
                </a:solidFill>
                <a:latin typeface="Maiandra GD" panose="020E0502030308020204" pitchFamily="34" charset="0"/>
              </a:rPr>
              <a:t> de SUSTANTIVOS CONTABLES Y NO-CONTABLES</a:t>
            </a:r>
            <a:r>
              <a:rPr lang="en-US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.</a:t>
            </a:r>
          </a:p>
          <a:p>
            <a:pPr algn="just"/>
            <a:endParaRPr lang="en-US" i="1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r>
              <a:rPr lang="en-US" b="1" i="1" dirty="0">
                <a:latin typeface="Maiandra GD" panose="020E0502030308020204" pitchFamily="34" charset="0"/>
              </a:rPr>
              <a:t>- </a:t>
            </a:r>
            <a:r>
              <a:rPr lang="en-US" b="1" dirty="0">
                <a:solidFill>
                  <a:srgbClr val="0070C0"/>
                </a:solidFill>
                <a:latin typeface="Maiandra GD" panose="020E0502030308020204" pitchFamily="34" charset="0"/>
              </a:rPr>
              <a:t>We use </a:t>
            </a:r>
            <a:r>
              <a:rPr lang="en-US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some </a:t>
            </a:r>
            <a:r>
              <a:rPr lang="en-US" b="1" dirty="0">
                <a:solidFill>
                  <a:srgbClr val="0070C0"/>
                </a:solidFill>
                <a:latin typeface="Maiandra GD" panose="020E0502030308020204" pitchFamily="34" charset="0"/>
              </a:rPr>
              <a:t>with countable and uncountable nouns to express undefined quantity</a:t>
            </a:r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r>
              <a:rPr lang="es-VE" i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es-VE" i="1" dirty="0">
                <a:solidFill>
                  <a:srgbClr val="002060"/>
                </a:solidFill>
                <a:latin typeface="Maiandra GD" panose="020E0502030308020204" pitchFamily="34" charset="0"/>
              </a:rPr>
              <a:t>Usamos </a:t>
            </a:r>
            <a:r>
              <a:rPr lang="es-VE" b="1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some</a:t>
            </a:r>
            <a:r>
              <a:rPr lang="es-VE" i="1" dirty="0">
                <a:solidFill>
                  <a:srgbClr val="002060"/>
                </a:solidFill>
                <a:latin typeface="Maiandra GD" panose="020E0502030308020204" pitchFamily="34" charset="0"/>
              </a:rPr>
              <a:t> con sustantivos contables y no contables para expresar una cantidad indefinida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Ex: </a:t>
            </a:r>
            <a:r>
              <a:rPr lang="es-VE" b="1" i="1" dirty="0" err="1" smtClean="0">
                <a:latin typeface="Maiandra GD" panose="020E0502030308020204" pitchFamily="34" charset="0"/>
              </a:rPr>
              <a:t>There</a:t>
            </a:r>
            <a:r>
              <a:rPr lang="es-VE" b="1" i="1" dirty="0" smtClean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is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some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cheese</a:t>
            </a:r>
            <a:r>
              <a:rPr lang="es-VE" b="1" i="1" dirty="0" smtClean="0">
                <a:latin typeface="Maiandra GD" panose="020E0502030308020204" pitchFamily="34" charset="0"/>
              </a:rPr>
              <a:t>.</a:t>
            </a:r>
            <a:r>
              <a:rPr lang="es-VE" i="1" dirty="0">
                <a:latin typeface="Maiandra GD" panose="020E0502030308020204" pitchFamily="34" charset="0"/>
              </a:rPr>
              <a:t> Hay algo de queso</a:t>
            </a:r>
          </a:p>
          <a:p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smtClean="0">
                <a:latin typeface="Maiandra GD" panose="020E0502030308020204" pitchFamily="34" charset="0"/>
              </a:rPr>
              <a:t>    </a:t>
            </a:r>
            <a:r>
              <a:rPr lang="es-VE" b="1" i="1" dirty="0" err="1" smtClean="0">
                <a:latin typeface="Maiandra GD" panose="020E0502030308020204" pitchFamily="34" charset="0"/>
              </a:rPr>
              <a:t>There</a:t>
            </a:r>
            <a:r>
              <a:rPr lang="es-VE" b="1" i="1" dirty="0" smtClean="0">
                <a:latin typeface="Maiandra GD" panose="020E0502030308020204" pitchFamily="34" charset="0"/>
              </a:rPr>
              <a:t> </a:t>
            </a:r>
            <a:r>
              <a:rPr lang="es-VE" b="1" i="1" dirty="0">
                <a:latin typeface="Maiandra GD" panose="020E0502030308020204" pitchFamily="34" charset="0"/>
              </a:rPr>
              <a:t>are </a:t>
            </a:r>
            <a:r>
              <a:rPr lang="es-VE" b="1" i="1" dirty="0" err="1">
                <a:latin typeface="Maiandra GD" panose="020E0502030308020204" pitchFamily="34" charset="0"/>
              </a:rPr>
              <a:t>some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apples</a:t>
            </a:r>
            <a:r>
              <a:rPr lang="es-VE" b="1" i="1" dirty="0" smtClean="0">
                <a:latin typeface="Maiandra GD" panose="020E0502030308020204" pitchFamily="34" charset="0"/>
              </a:rPr>
              <a:t>.</a:t>
            </a:r>
            <a:r>
              <a:rPr lang="es-VE" i="1" dirty="0">
                <a:latin typeface="Maiandra GD" panose="020E0502030308020204" pitchFamily="34" charset="0"/>
              </a:rPr>
              <a:t> Hay algunas manzanas.</a:t>
            </a:r>
          </a:p>
          <a:p>
            <a:endParaRPr lang="es-VE" b="1" i="1" dirty="0">
              <a:latin typeface="Maiandra GD" panose="020E0502030308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We </a:t>
            </a:r>
            <a:r>
              <a:rPr lang="en-US" b="1" dirty="0">
                <a:solidFill>
                  <a:srgbClr val="0070C0"/>
                </a:solidFill>
                <a:latin typeface="Maiandra GD" panose="020E0502030308020204" pitchFamily="34" charset="0"/>
              </a:rPr>
              <a:t>use </a:t>
            </a:r>
            <a:r>
              <a:rPr lang="en-US" b="1" i="1" dirty="0">
                <a:solidFill>
                  <a:srgbClr val="0070C0"/>
                </a:solidFill>
                <a:latin typeface="Maiandra GD" panose="020E0502030308020204" pitchFamily="34" charset="0"/>
              </a:rPr>
              <a:t>any  </a:t>
            </a:r>
            <a:r>
              <a:rPr lang="en-US" b="1" dirty="0">
                <a:solidFill>
                  <a:srgbClr val="0070C0"/>
                </a:solidFill>
                <a:latin typeface="Maiandra GD" panose="020E0502030308020204" pitchFamily="34" charset="0"/>
              </a:rPr>
              <a:t>with countable and uncountable nouns to express a lack of </a:t>
            </a:r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something.</a:t>
            </a:r>
            <a:endParaRPr lang="es-VE" i="1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s-VE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Usamos </a:t>
            </a:r>
            <a:r>
              <a:rPr lang="es-VE" b="1" i="1" dirty="0" err="1">
                <a:solidFill>
                  <a:srgbClr val="002060"/>
                </a:solidFill>
                <a:latin typeface="Maiandra GD" panose="020E0502030308020204" pitchFamily="34" charset="0"/>
              </a:rPr>
              <a:t>any</a:t>
            </a:r>
            <a:r>
              <a:rPr lang="es-VE" i="1" dirty="0">
                <a:solidFill>
                  <a:srgbClr val="002060"/>
                </a:solidFill>
                <a:latin typeface="Maiandra GD" panose="020E0502030308020204" pitchFamily="34" charset="0"/>
              </a:rPr>
              <a:t> con sustantivos </a:t>
            </a:r>
            <a:r>
              <a:rPr lang="es-VE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contables y </a:t>
            </a:r>
            <a:r>
              <a:rPr lang="es-VE" i="1" dirty="0">
                <a:solidFill>
                  <a:srgbClr val="002060"/>
                </a:solidFill>
                <a:latin typeface="Maiandra GD" panose="020E0502030308020204" pitchFamily="34" charset="0"/>
              </a:rPr>
              <a:t>no contables para expresar la </a:t>
            </a:r>
            <a:r>
              <a:rPr lang="es-VE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carencia de </a:t>
            </a:r>
            <a:r>
              <a:rPr lang="es-VE" i="1" dirty="0">
                <a:solidFill>
                  <a:srgbClr val="002060"/>
                </a:solidFill>
                <a:latin typeface="Maiandra GD" panose="020E0502030308020204" pitchFamily="34" charset="0"/>
              </a:rPr>
              <a:t>alguna </a:t>
            </a:r>
            <a:r>
              <a:rPr lang="es-VE" i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cosa.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Ex:</a:t>
            </a:r>
            <a:r>
              <a:rPr lang="es-VE" b="1" i="1" dirty="0" err="1" smtClean="0">
                <a:latin typeface="Maiandra GD" panose="020E0502030308020204" pitchFamily="34" charset="0"/>
              </a:rPr>
              <a:t>There</a:t>
            </a:r>
            <a:r>
              <a:rPr lang="es-VE" b="1" i="1" dirty="0" smtClean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isn’t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any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soup</a:t>
            </a:r>
            <a:r>
              <a:rPr lang="es-VE" b="1" i="1" dirty="0" smtClean="0">
                <a:latin typeface="Maiandra GD" panose="020E0502030308020204" pitchFamily="34" charset="0"/>
              </a:rPr>
              <a:t>.</a:t>
            </a:r>
            <a:r>
              <a:rPr lang="es-VE" i="1" dirty="0">
                <a:latin typeface="Maiandra GD" panose="020E0502030308020204" pitchFamily="34" charset="0"/>
              </a:rPr>
              <a:t> No hay nada de sopa</a:t>
            </a:r>
            <a:endParaRPr lang="es-VE" b="1" i="1" dirty="0">
              <a:latin typeface="Maiandra GD" panose="020E0502030308020204" pitchFamily="34" charset="0"/>
            </a:endParaRPr>
          </a:p>
          <a:p>
            <a:r>
              <a:rPr lang="es-VE" b="1" i="1" dirty="0" smtClean="0">
                <a:latin typeface="Maiandra GD" panose="020E0502030308020204" pitchFamily="34" charset="0"/>
              </a:rPr>
              <a:t>    </a:t>
            </a:r>
            <a:r>
              <a:rPr lang="es-VE" b="1" i="1" dirty="0" err="1" smtClean="0">
                <a:latin typeface="Maiandra GD" panose="020E0502030308020204" pitchFamily="34" charset="0"/>
              </a:rPr>
              <a:t>There</a:t>
            </a:r>
            <a:r>
              <a:rPr lang="es-VE" b="1" i="1" dirty="0" smtClean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aren’t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any</a:t>
            </a:r>
            <a:r>
              <a:rPr lang="es-VE" b="1" i="1" dirty="0">
                <a:latin typeface="Maiandra GD" panose="020E0502030308020204" pitchFamily="34" charset="0"/>
              </a:rPr>
              <a:t> </a:t>
            </a:r>
            <a:r>
              <a:rPr lang="es-VE" b="1" i="1" dirty="0" err="1">
                <a:latin typeface="Maiandra GD" panose="020E0502030308020204" pitchFamily="34" charset="0"/>
              </a:rPr>
              <a:t>pancakes</a:t>
            </a:r>
            <a:r>
              <a:rPr lang="es-VE" b="1" i="1" dirty="0" smtClean="0">
                <a:latin typeface="Maiandra GD" panose="020E0502030308020204" pitchFamily="34" charset="0"/>
              </a:rPr>
              <a:t>.</a:t>
            </a:r>
            <a:r>
              <a:rPr lang="es-VE" i="1" dirty="0">
                <a:latin typeface="Maiandra GD" panose="020E0502030308020204" pitchFamily="34" charset="0"/>
              </a:rPr>
              <a:t> No hay panquecas</a:t>
            </a:r>
            <a:endParaRPr lang="en-US" i="1" dirty="0">
              <a:latin typeface="Maiandra GD" panose="020E0502030308020204" pitchFamily="34" charset="0"/>
            </a:endParaRPr>
          </a:p>
          <a:p>
            <a:endParaRPr lang="es-VE" b="1" i="1" dirty="0">
              <a:latin typeface="Maiandra GD" panose="020E0502030308020204" pitchFamily="34" charset="0"/>
            </a:endParaRPr>
          </a:p>
          <a:p>
            <a:endParaRPr lang="es-VE" i="1" dirty="0">
              <a:latin typeface="Maiandra GD" panose="020E0502030308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18360" y="13288"/>
            <a:ext cx="5692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Grammar</a:t>
            </a:r>
            <a:r>
              <a:rPr lang="es-ES" sz="40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4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6</a:t>
            </a:r>
          </a:p>
        </p:txBody>
      </p:sp>
      <p:pic>
        <p:nvPicPr>
          <p:cNvPr id="1034" name="Picture 10" descr="Resultado de imagen para some and 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2" y="5007706"/>
            <a:ext cx="3780430" cy="178179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2121" y="89731"/>
            <a:ext cx="665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Grammar</a:t>
            </a:r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UNIT 6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659048"/>
              </p:ext>
            </p:extLst>
          </p:nvPr>
        </p:nvGraphicFramePr>
        <p:xfrm>
          <a:off x="553894" y="1789488"/>
          <a:ext cx="6822831" cy="190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19">
                  <a:extLst>
                    <a:ext uri="{9D8B030D-6E8A-4147-A177-3AD203B41FA5}">
                      <a16:colId xmlns:a16="http://schemas.microsoft.com/office/drawing/2014/main" xmlns="" val="2495320671"/>
                    </a:ext>
                  </a:extLst>
                </a:gridCol>
                <a:gridCol w="2210938">
                  <a:extLst>
                    <a:ext uri="{9D8B030D-6E8A-4147-A177-3AD203B41FA5}">
                      <a16:colId xmlns:a16="http://schemas.microsoft.com/office/drawing/2014/main" xmlns="" val="1007178088"/>
                    </a:ext>
                  </a:extLst>
                </a:gridCol>
                <a:gridCol w="1505667">
                  <a:extLst>
                    <a:ext uri="{9D8B030D-6E8A-4147-A177-3AD203B41FA5}">
                      <a16:colId xmlns:a16="http://schemas.microsoft.com/office/drawing/2014/main" xmlns="" val="4254986116"/>
                    </a:ext>
                  </a:extLst>
                </a:gridCol>
                <a:gridCol w="1913207">
                  <a:extLst>
                    <a:ext uri="{9D8B030D-6E8A-4147-A177-3AD203B41FA5}">
                      <a16:colId xmlns:a16="http://schemas.microsoft.com/office/drawing/2014/main" xmlns="" val="4123781000"/>
                    </a:ext>
                  </a:extLst>
                </a:gridCol>
              </a:tblGrid>
              <a:tr h="541471">
                <a:tc>
                  <a:txBody>
                    <a:bodyPr/>
                    <a:lstStyle/>
                    <a:p>
                      <a:pPr algn="ctr"/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 (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Complement</a:t>
                      </a:r>
                      <a:r>
                        <a:rPr lang="es-VE" sz="2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60381"/>
                  </a:ext>
                </a:extLst>
              </a:tr>
              <a:tr h="1146425"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 err="1"/>
                        <a:t>There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SOME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/>
                        <a:t>CHEESE</a:t>
                      </a:r>
                    </a:p>
                    <a:p>
                      <a:pPr algn="ctr"/>
                      <a:r>
                        <a:rPr lang="es-VE" sz="1600" dirty="0"/>
                        <a:t>SALAD</a:t>
                      </a:r>
                    </a:p>
                    <a:p>
                      <a:pPr algn="ctr"/>
                      <a:r>
                        <a:rPr lang="es-VE" sz="1600" dirty="0"/>
                        <a:t>SPAGHETTI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837514"/>
              </p:ext>
            </p:extLst>
          </p:nvPr>
        </p:nvGraphicFramePr>
        <p:xfrm>
          <a:off x="553894" y="3880566"/>
          <a:ext cx="682283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81">
                  <a:extLst>
                    <a:ext uri="{9D8B030D-6E8A-4147-A177-3AD203B41FA5}">
                      <a16:colId xmlns:a16="http://schemas.microsoft.com/office/drawing/2014/main" xmlns="" val="2495320671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xmlns="" val="1007178088"/>
                    </a:ext>
                  </a:extLst>
                </a:gridCol>
                <a:gridCol w="1464724">
                  <a:extLst>
                    <a:ext uri="{9D8B030D-6E8A-4147-A177-3AD203B41FA5}">
                      <a16:colId xmlns:a16="http://schemas.microsoft.com/office/drawing/2014/main" xmlns="" val="4254986116"/>
                    </a:ext>
                  </a:extLst>
                </a:gridCol>
                <a:gridCol w="1913207">
                  <a:extLst>
                    <a:ext uri="{9D8B030D-6E8A-4147-A177-3AD203B41FA5}">
                      <a16:colId xmlns:a16="http://schemas.microsoft.com/office/drawing/2014/main" xmlns="" val="4123781000"/>
                    </a:ext>
                  </a:extLst>
                </a:gridCol>
              </a:tblGrid>
              <a:tr h="541471">
                <a:tc>
                  <a:txBody>
                    <a:bodyPr/>
                    <a:lstStyle/>
                    <a:p>
                      <a:pPr algn="ctr"/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 (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Complement</a:t>
                      </a:r>
                      <a:r>
                        <a:rPr lang="es-VE" sz="2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60381"/>
                  </a:ext>
                </a:extLst>
              </a:tr>
              <a:tr h="1146425"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 err="1"/>
                        <a:t>There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SOME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/>
                        <a:t>MILK SHAKES</a:t>
                      </a:r>
                    </a:p>
                    <a:p>
                      <a:pPr algn="ctr"/>
                      <a:r>
                        <a:rPr lang="es-VE" sz="1600" dirty="0"/>
                        <a:t>EGGS</a:t>
                      </a:r>
                    </a:p>
                    <a:p>
                      <a:pPr algn="ctr"/>
                      <a:r>
                        <a:rPr lang="es-VE" sz="1600" dirty="0"/>
                        <a:t>STRAWBERRIES</a:t>
                      </a:r>
                    </a:p>
                    <a:p>
                      <a:pPr algn="ctr"/>
                      <a:r>
                        <a:rPr lang="es-VE" sz="1600" dirty="0"/>
                        <a:t>PANCAKES</a:t>
                      </a:r>
                    </a:p>
                    <a:p>
                      <a:pPr algn="ctr"/>
                      <a:r>
                        <a:rPr lang="es-VE" sz="1600" dirty="0"/>
                        <a:t>SAUSAGES</a:t>
                      </a:r>
                    </a:p>
                    <a:p>
                      <a:pPr algn="ctr"/>
                      <a:r>
                        <a:rPr lang="es-VE" sz="1600" dirty="0"/>
                        <a:t>SOUPS</a:t>
                      </a:r>
                    </a:p>
                    <a:p>
                      <a:pPr algn="ctr"/>
                      <a:r>
                        <a:rPr lang="es-VE" sz="1600" dirty="0"/>
                        <a:t>CHICKENS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04"/>
                  </a:ext>
                </a:extLst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553894" y="830102"/>
            <a:ext cx="5330268" cy="762000"/>
            <a:chOff x="553894" y="830102"/>
            <a:chExt cx="5330268" cy="762000"/>
          </a:xfrm>
        </p:grpSpPr>
        <p:sp>
          <p:nvSpPr>
            <p:cNvPr id="10" name="Rectángulo 9"/>
            <p:cNvSpPr/>
            <p:nvPr/>
          </p:nvSpPr>
          <p:spPr>
            <a:xfrm>
              <a:off x="553894" y="982004"/>
              <a:ext cx="4441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Affirmative</a:t>
              </a:r>
              <a:r>
                <a:rPr lang="es-ES" sz="2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es-ES" sz="2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sentences</a:t>
              </a:r>
              <a:endParaRPr lang="es-E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8" name="Picture 14" descr="http://upload.wikimedia.org/wikipedia/commons/1/13/Facebook_like_thum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162" y="830102"/>
              <a:ext cx="889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9123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8675" y="78985"/>
            <a:ext cx="6445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Grammar</a:t>
            </a:r>
            <a:r>
              <a:rPr lang="es-ES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UNIT 6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869753"/>
              </p:ext>
            </p:extLst>
          </p:nvPr>
        </p:nvGraphicFramePr>
        <p:xfrm>
          <a:off x="581190" y="1871376"/>
          <a:ext cx="6822831" cy="190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19">
                  <a:extLst>
                    <a:ext uri="{9D8B030D-6E8A-4147-A177-3AD203B41FA5}">
                      <a16:colId xmlns:a16="http://schemas.microsoft.com/office/drawing/2014/main" xmlns="" val="2495320671"/>
                    </a:ext>
                  </a:extLst>
                </a:gridCol>
                <a:gridCol w="2142699">
                  <a:extLst>
                    <a:ext uri="{9D8B030D-6E8A-4147-A177-3AD203B41FA5}">
                      <a16:colId xmlns:a16="http://schemas.microsoft.com/office/drawing/2014/main" xmlns="" val="1007178088"/>
                    </a:ext>
                  </a:extLst>
                </a:gridCol>
                <a:gridCol w="1573906">
                  <a:extLst>
                    <a:ext uri="{9D8B030D-6E8A-4147-A177-3AD203B41FA5}">
                      <a16:colId xmlns:a16="http://schemas.microsoft.com/office/drawing/2014/main" xmlns="" val="4254986116"/>
                    </a:ext>
                  </a:extLst>
                </a:gridCol>
                <a:gridCol w="1913207">
                  <a:extLst>
                    <a:ext uri="{9D8B030D-6E8A-4147-A177-3AD203B41FA5}">
                      <a16:colId xmlns:a16="http://schemas.microsoft.com/office/drawing/2014/main" xmlns="" val="4123781000"/>
                    </a:ext>
                  </a:extLst>
                </a:gridCol>
              </a:tblGrid>
              <a:tr h="541471">
                <a:tc>
                  <a:txBody>
                    <a:bodyPr/>
                    <a:lstStyle/>
                    <a:p>
                      <a:pPr algn="ctr"/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 (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Complement</a:t>
                      </a:r>
                      <a:r>
                        <a:rPr lang="es-VE" sz="2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60381"/>
                  </a:ext>
                </a:extLst>
              </a:tr>
              <a:tr h="1146425"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 err="1"/>
                        <a:t>There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ISN´T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/>
                        <a:t>CHEESE</a:t>
                      </a:r>
                    </a:p>
                    <a:p>
                      <a:pPr algn="ctr"/>
                      <a:r>
                        <a:rPr lang="es-VE" sz="1600" dirty="0"/>
                        <a:t>SALAD</a:t>
                      </a:r>
                    </a:p>
                    <a:p>
                      <a:pPr algn="ctr"/>
                      <a:r>
                        <a:rPr lang="es-VE" sz="1600" dirty="0"/>
                        <a:t>SPAGHETTI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04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231680"/>
              </p:ext>
            </p:extLst>
          </p:nvPr>
        </p:nvGraphicFramePr>
        <p:xfrm>
          <a:off x="553894" y="3880566"/>
          <a:ext cx="682283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28">
                  <a:extLst>
                    <a:ext uri="{9D8B030D-6E8A-4147-A177-3AD203B41FA5}">
                      <a16:colId xmlns:a16="http://schemas.microsoft.com/office/drawing/2014/main" xmlns="" val="2495320671"/>
                    </a:ext>
                  </a:extLst>
                </a:gridCol>
                <a:gridCol w="2292824">
                  <a:extLst>
                    <a:ext uri="{9D8B030D-6E8A-4147-A177-3AD203B41FA5}">
                      <a16:colId xmlns:a16="http://schemas.microsoft.com/office/drawing/2014/main" xmlns="" val="1007178088"/>
                    </a:ext>
                  </a:extLst>
                </a:gridCol>
                <a:gridCol w="1478372">
                  <a:extLst>
                    <a:ext uri="{9D8B030D-6E8A-4147-A177-3AD203B41FA5}">
                      <a16:colId xmlns:a16="http://schemas.microsoft.com/office/drawing/2014/main" xmlns="" val="4254986116"/>
                    </a:ext>
                  </a:extLst>
                </a:gridCol>
                <a:gridCol w="1913207">
                  <a:extLst>
                    <a:ext uri="{9D8B030D-6E8A-4147-A177-3AD203B41FA5}">
                      <a16:colId xmlns:a16="http://schemas.microsoft.com/office/drawing/2014/main" xmlns="" val="4123781000"/>
                    </a:ext>
                  </a:extLst>
                </a:gridCol>
              </a:tblGrid>
              <a:tr h="541471">
                <a:tc>
                  <a:txBody>
                    <a:bodyPr/>
                    <a:lstStyle/>
                    <a:p>
                      <a:pPr algn="ctr"/>
                      <a:endParaRPr lang="es-V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Verb</a:t>
                      </a:r>
                      <a:r>
                        <a:rPr lang="es-VE" sz="2200" dirty="0"/>
                        <a:t> BE (</a:t>
                      </a:r>
                      <a:r>
                        <a:rPr lang="es-VE" sz="2200" dirty="0" err="1"/>
                        <a:t>present</a:t>
                      </a:r>
                      <a:r>
                        <a:rPr lang="es-VE" sz="2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/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200" dirty="0" err="1"/>
                        <a:t>Complement</a:t>
                      </a:r>
                      <a:r>
                        <a:rPr lang="es-VE" sz="2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360381"/>
                  </a:ext>
                </a:extLst>
              </a:tr>
              <a:tr h="1146425"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 err="1"/>
                        <a:t>There</a:t>
                      </a:r>
                      <a:endParaRPr lang="es-V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AREN´T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VE" sz="2000" dirty="0"/>
                    </a:p>
                    <a:p>
                      <a:pPr algn="ctr"/>
                      <a:endParaRPr lang="es-VE" sz="2000" dirty="0"/>
                    </a:p>
                    <a:p>
                      <a:pPr algn="ctr"/>
                      <a:r>
                        <a:rPr lang="es-VE" sz="2000" dirty="0"/>
                        <a:t>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dirty="0"/>
                        <a:t>MILK SHAKES</a:t>
                      </a:r>
                    </a:p>
                    <a:p>
                      <a:pPr algn="ctr"/>
                      <a:r>
                        <a:rPr lang="es-VE" sz="1600" dirty="0"/>
                        <a:t>EGGS</a:t>
                      </a:r>
                    </a:p>
                    <a:p>
                      <a:pPr algn="ctr"/>
                      <a:r>
                        <a:rPr lang="es-VE" sz="1600" dirty="0"/>
                        <a:t>STRAWBERRIES</a:t>
                      </a:r>
                    </a:p>
                    <a:p>
                      <a:pPr algn="ctr"/>
                      <a:r>
                        <a:rPr lang="es-VE" sz="1600" dirty="0"/>
                        <a:t>PANCAKES</a:t>
                      </a:r>
                    </a:p>
                    <a:p>
                      <a:pPr algn="ctr"/>
                      <a:r>
                        <a:rPr lang="es-VE" sz="1600" dirty="0"/>
                        <a:t>SAUSAGES</a:t>
                      </a:r>
                    </a:p>
                    <a:p>
                      <a:pPr algn="ctr"/>
                      <a:r>
                        <a:rPr lang="es-VE" sz="1600" dirty="0"/>
                        <a:t>SOUPS</a:t>
                      </a:r>
                    </a:p>
                    <a:p>
                      <a:pPr algn="ctr"/>
                      <a:r>
                        <a:rPr lang="es-VE" sz="1600" dirty="0"/>
                        <a:t>CHICKENS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0110104"/>
                  </a:ext>
                </a:extLst>
              </a:tr>
            </a:tbl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553894" y="922701"/>
            <a:ext cx="5186506" cy="762000"/>
            <a:chOff x="553894" y="854461"/>
            <a:chExt cx="5186506" cy="762000"/>
          </a:xfrm>
        </p:grpSpPr>
        <p:sp>
          <p:nvSpPr>
            <p:cNvPr id="10" name="Rectángulo 9"/>
            <p:cNvSpPr/>
            <p:nvPr/>
          </p:nvSpPr>
          <p:spPr>
            <a:xfrm>
              <a:off x="553894" y="958839"/>
              <a:ext cx="4441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Negative</a:t>
              </a:r>
              <a:r>
                <a:rPr lang="es-ES" sz="2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es-ES" sz="20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sentences</a:t>
              </a:r>
              <a:endParaRPr lang="es-E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8" name="Picture 14" descr="http://upload.wikimedia.org/wikipedia/commons/1/13/Facebook_like_thumb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400" y="854461"/>
              <a:ext cx="889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165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466</TotalTime>
  <Words>491</Words>
  <Application>Microsoft Office PowerPoint</Application>
  <PresentationFormat>Presentación en pantalla (4:3)</PresentationFormat>
  <Paragraphs>230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Metropolitano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5to Grado</cp:lastModifiedBy>
  <cp:revision>34</cp:revision>
  <dcterms:created xsi:type="dcterms:W3CDTF">2017-04-10T06:27:29Z</dcterms:created>
  <dcterms:modified xsi:type="dcterms:W3CDTF">2018-10-19T15:44:59Z</dcterms:modified>
</cp:coreProperties>
</file>